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Lst>
  <p:notesMasterIdLst>
    <p:notesMasterId r:id="rId35"/>
  </p:notesMasterIdLst>
  <p:sldIdLst>
    <p:sldId id="3115" r:id="rId2"/>
    <p:sldId id="3116" r:id="rId3"/>
    <p:sldId id="3117" r:id="rId4"/>
    <p:sldId id="3118" r:id="rId5"/>
    <p:sldId id="3119" r:id="rId6"/>
    <p:sldId id="3120" r:id="rId7"/>
    <p:sldId id="3150" r:id="rId8"/>
    <p:sldId id="3145" r:id="rId9"/>
    <p:sldId id="3151" r:id="rId10"/>
    <p:sldId id="3152" r:id="rId11"/>
    <p:sldId id="3147" r:id="rId12"/>
    <p:sldId id="3148" r:id="rId13"/>
    <p:sldId id="3153" r:id="rId14"/>
    <p:sldId id="3127" r:id="rId15"/>
    <p:sldId id="3154" r:id="rId16"/>
    <p:sldId id="3124" r:id="rId17"/>
    <p:sldId id="3155" r:id="rId18"/>
    <p:sldId id="3156" r:id="rId19"/>
    <p:sldId id="3157" r:id="rId20"/>
    <p:sldId id="3158" r:id="rId21"/>
    <p:sldId id="3159" r:id="rId22"/>
    <p:sldId id="3160" r:id="rId23"/>
    <p:sldId id="3161" r:id="rId24"/>
    <p:sldId id="3167" r:id="rId25"/>
    <p:sldId id="3168" r:id="rId26"/>
    <p:sldId id="3162" r:id="rId27"/>
    <p:sldId id="3163" r:id="rId28"/>
    <p:sldId id="3164" r:id="rId29"/>
    <p:sldId id="3138" r:id="rId30"/>
    <p:sldId id="3139" r:id="rId31"/>
    <p:sldId id="3165" r:id="rId32"/>
    <p:sldId id="3143" r:id="rId33"/>
    <p:sldId id="3166" r:id="rId34"/>
  </p:sldIdLst>
  <p:sldSz cx="12858750" cy="7232650"/>
  <p:notesSz cx="6858000" cy="9144000"/>
  <p:custDataLst>
    <p:tags r:id="rId3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029676"/>
    <a:srgbClr val="FDC80D"/>
    <a:srgbClr val="F13319"/>
    <a:srgbClr val="B4203A"/>
    <a:srgbClr val="B82844"/>
    <a:srgbClr val="2E3449"/>
    <a:srgbClr val="C32E57"/>
    <a:srgbClr val="D9D9D9"/>
    <a:srgbClr val="0237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94728" autoAdjust="0"/>
  </p:normalViewPr>
  <p:slideViewPr>
    <p:cSldViewPr>
      <p:cViewPr varScale="1">
        <p:scale>
          <a:sx n="71" d="100"/>
          <a:sy n="71" d="100"/>
        </p:scale>
        <p:origin x="444" y="60"/>
      </p:cViewPr>
      <p:guideLst>
        <p:guide orient="horz" pos="373"/>
        <p:guide pos="4050"/>
        <p:guide pos="557"/>
        <p:guide orient="horz" pos="4183"/>
        <p:guide pos="7588"/>
      </p:guideLst>
    </p:cSldViewPr>
  </p:slideViewPr>
  <p:outlineViewPr>
    <p:cViewPr>
      <p:scale>
        <a:sx n="100" d="100"/>
        <a:sy n="100" d="100"/>
      </p:scale>
      <p:origin x="0" y="-228"/>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2017/11/22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73095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2050880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213901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2</a:t>
            </a:fld>
            <a:endParaRPr lang="zh-CN" altLang="en-US"/>
          </a:p>
        </p:txBody>
      </p:sp>
    </p:spTree>
    <p:extLst>
      <p:ext uri="{BB962C8B-B14F-4D97-AF65-F5344CB8AC3E}">
        <p14:creationId xmlns:p14="http://schemas.microsoft.com/office/powerpoint/2010/main" val="214855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3</a:t>
            </a:fld>
            <a:endParaRPr lang="zh-CN" altLang="en-US"/>
          </a:p>
        </p:txBody>
      </p:sp>
    </p:spTree>
    <p:extLst>
      <p:ext uri="{BB962C8B-B14F-4D97-AF65-F5344CB8AC3E}">
        <p14:creationId xmlns:p14="http://schemas.microsoft.com/office/powerpoint/2010/main" val="373837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371335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189218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headEnd/>
            <a:tailEnd/>
          </a:ln>
        </p:spPr>
      </p:sp>
      <p:sp>
        <p:nvSpPr>
          <p:cNvPr id="1433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792528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482632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4188397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3942174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pPr/>
              <a:t>2017/11/22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8D5ACA-62CA-46DB-AD6B-12EDD6D51A23}" type="slidenum">
              <a:rPr lang="zh-CN" altLang="en-US" smtClean="0"/>
              <a:pPr/>
              <a:t>‹#›</a:t>
            </a:fld>
            <a:endParaRPr lang="zh-CN" altLang="en-US"/>
          </a:p>
        </p:txBody>
      </p:sp>
    </p:spTree>
    <p:extLst>
      <p:ext uri="{BB962C8B-B14F-4D97-AF65-F5344CB8AC3E}">
        <p14:creationId xmlns:p14="http://schemas.microsoft.com/office/powerpoint/2010/main" val="26779189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791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716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1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421" indent="0" algn="ctr">
              <a:buNone/>
              <a:defRPr sz="2307"/>
            </a:lvl2pPr>
            <a:lvl3pPr marL="1054842" indent="0" algn="ctr">
              <a:buNone/>
              <a:defRPr sz="2078"/>
            </a:lvl3pPr>
            <a:lvl4pPr marL="1582258" indent="0" algn="ctr">
              <a:buNone/>
              <a:defRPr sz="1846"/>
            </a:lvl4pPr>
            <a:lvl5pPr marL="2109681" indent="0" algn="ctr">
              <a:buNone/>
              <a:defRPr sz="1846"/>
            </a:lvl5pPr>
            <a:lvl6pPr marL="2637098" indent="0" algn="ctr">
              <a:buNone/>
              <a:defRPr sz="1846"/>
            </a:lvl6pPr>
            <a:lvl7pPr marL="3164518" indent="0" algn="ctr">
              <a:buNone/>
              <a:defRPr sz="1846"/>
            </a:lvl7pPr>
            <a:lvl8pPr marL="3691937" indent="0" algn="ctr">
              <a:buNone/>
              <a:defRPr sz="1846"/>
            </a:lvl8pPr>
            <a:lvl9pPr marL="4219359" indent="0" algn="ctr">
              <a:buNone/>
              <a:defRPr sz="1846"/>
            </a:lvl9pPr>
          </a:lstStyle>
          <a:p>
            <a:r>
              <a:rPr lang="en-US" smtClean="0"/>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pPr/>
              <a:t>22/11/2017</a:t>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pPr/>
              <a:t>‹#›</a:t>
            </a:fld>
            <a:endParaRPr lang="id-ID"/>
          </a:p>
        </p:txBody>
      </p:sp>
    </p:spTree>
    <p:extLst>
      <p:ext uri="{BB962C8B-B14F-4D97-AF65-F5344CB8AC3E}">
        <p14:creationId xmlns:p14="http://schemas.microsoft.com/office/powerpoint/2010/main" val="389079264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59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5400000">
            <a:off x="10315783" y="-14197"/>
            <a:ext cx="2544990" cy="2540942"/>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2" y="-128091"/>
            <a:ext cx="1388463" cy="2032149"/>
          </a:xfrm>
          <a:prstGeom prst="rect">
            <a:avLst/>
          </a:prstGeom>
        </p:spPr>
      </p:pic>
    </p:spTree>
    <p:extLst>
      <p:ext uri="{BB962C8B-B14F-4D97-AF65-F5344CB8AC3E}">
        <p14:creationId xmlns:p14="http://schemas.microsoft.com/office/powerpoint/2010/main" val="25100771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1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421" indent="0" algn="ctr">
              <a:buNone/>
              <a:defRPr sz="2307"/>
            </a:lvl2pPr>
            <a:lvl3pPr marL="1054842" indent="0" algn="ctr">
              <a:buNone/>
              <a:defRPr sz="2078"/>
            </a:lvl3pPr>
            <a:lvl4pPr marL="1582258" indent="0" algn="ctr">
              <a:buNone/>
              <a:defRPr sz="1846"/>
            </a:lvl4pPr>
            <a:lvl5pPr marL="2109681" indent="0" algn="ctr">
              <a:buNone/>
              <a:defRPr sz="1846"/>
            </a:lvl5pPr>
            <a:lvl6pPr marL="2637098" indent="0" algn="ctr">
              <a:buNone/>
              <a:defRPr sz="1846"/>
            </a:lvl6pPr>
            <a:lvl7pPr marL="3164518" indent="0" algn="ctr">
              <a:buNone/>
              <a:defRPr sz="1846"/>
            </a:lvl7pPr>
            <a:lvl8pPr marL="3691937" indent="0" algn="ctr">
              <a:buNone/>
              <a:defRPr sz="1846"/>
            </a:lvl8pPr>
            <a:lvl9pPr marL="4219359" indent="0" algn="ctr">
              <a:buNone/>
              <a:defRPr sz="1846"/>
            </a:lvl9pPr>
          </a:lstStyle>
          <a:p>
            <a:r>
              <a:rPr lang="en-US" smtClean="0"/>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pPr/>
              <a:t>22/11/2017</a:t>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pPr/>
              <a:t>‹#›</a:t>
            </a:fld>
            <a:endParaRPr lang="id-ID"/>
          </a:p>
        </p:txBody>
      </p:sp>
    </p:spTree>
    <p:extLst>
      <p:ext uri="{BB962C8B-B14F-4D97-AF65-F5344CB8AC3E}">
        <p14:creationId xmlns:p14="http://schemas.microsoft.com/office/powerpoint/2010/main" val="15580666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pPr/>
              <a:t>2017/11/22</a:t>
            </a:fld>
            <a:endParaRPr lang="zh-CN" altLang="en-US"/>
          </a:p>
        </p:txBody>
      </p:sp>
      <p:sp>
        <p:nvSpPr>
          <p:cNvPr id="4" name="页脚占位符 3"/>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pPr/>
              <a:t>‹#›</a:t>
            </a:fld>
            <a:endParaRPr lang="zh-CN" altLang="en-US"/>
          </a:p>
        </p:txBody>
      </p:sp>
    </p:spTree>
    <p:extLst>
      <p:ext uri="{BB962C8B-B14F-4D97-AF65-F5344CB8AC3E}">
        <p14:creationId xmlns:p14="http://schemas.microsoft.com/office/powerpoint/2010/main" val="29059741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14" y="2"/>
            <a:ext cx="12857536" cy="7232649"/>
          </a:xfrm>
          <a:prstGeom prst="rect">
            <a:avLst/>
          </a:prstGeom>
        </p:spPr>
      </p:pic>
    </p:spTree>
    <p:extLst>
      <p:ext uri="{BB962C8B-B14F-4D97-AF65-F5344CB8AC3E}">
        <p14:creationId xmlns:p14="http://schemas.microsoft.com/office/powerpoint/2010/main" val="390658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pPr/>
              <a:t>2017/11/22</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pPr/>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47" r:id="rId1"/>
    <p:sldLayoutId id="2147484027" r:id="rId2"/>
    <p:sldLayoutId id="2147484028" r:id="rId3"/>
    <p:sldLayoutId id="2147484029" r:id="rId4"/>
    <p:sldLayoutId id="2147484030" r:id="rId5"/>
    <p:sldLayoutId id="2147484031" r:id="rId6"/>
    <p:sldLayoutId id="2147484033" r:id="rId7"/>
    <p:sldLayoutId id="2147484034" r:id="rId8"/>
    <p:sldLayoutId id="2147484035"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www.xueui.cn/experience/app-experience/how-to-divide-the-visual-hierarchy-effectively.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www.uisdc.com/6-elements-impact-visual-cent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
            <a:ext cx="12866790" cy="7232649"/>
          </a:xfrm>
          <a:prstGeom prst="rect">
            <a:avLst/>
          </a:prstGeom>
        </p:spPr>
      </p:pic>
      <p:sp>
        <p:nvSpPr>
          <p:cNvPr id="21" name="矩形 259"/>
          <p:cNvSpPr>
            <a:spLocks noChangeArrowheads="1"/>
          </p:cNvSpPr>
          <p:nvPr/>
        </p:nvSpPr>
        <p:spPr bwMode="auto">
          <a:xfrm>
            <a:off x="164679" y="1672109"/>
            <a:ext cx="8661648"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000" b="1" cap="all" spc="600" dirty="0" smtClean="0">
                <a:latin typeface="Arial" panose="020B0604020202020204" pitchFamily="34" charset="0"/>
                <a:cs typeface="Arial" panose="020B0604020202020204" pitchFamily="34" charset="0"/>
              </a:rPr>
              <a:t>UML</a:t>
            </a:r>
            <a:r>
              <a:rPr lang="zh-CN" altLang="en-US" sz="6000" b="1" cap="all" spc="600" dirty="0" smtClean="0">
                <a:latin typeface="Arial" panose="020B0604020202020204" pitchFamily="34" charset="0"/>
                <a:cs typeface="Arial" panose="020B0604020202020204" pitchFamily="34" charset="0"/>
              </a:rPr>
              <a:t>基础：界面原型</a:t>
            </a:r>
            <a:endParaRPr lang="en-US" altLang="zh-CN" sz="60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组长：蒋家俊</a:t>
            </a:r>
            <a:endParaRPr lang="en-US" altLang="zh-CN" sz="24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组员：厉佩强</a:t>
            </a:r>
            <a:endParaRPr lang="en-US" altLang="zh-CN" sz="24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     李捷</a:t>
            </a:r>
            <a:endParaRPr lang="en-US" altLang="zh-CN" sz="24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     周盛</a:t>
            </a:r>
            <a:endParaRPr lang="en-US" altLang="zh-CN" sz="2400" b="1" cap="all" spc="600" dirty="0" smtClean="0">
              <a:latin typeface="Arial" panose="020B0604020202020204" pitchFamily="34" charset="0"/>
              <a:cs typeface="Arial" panose="020B0604020202020204" pitchFamily="34" charset="0"/>
            </a:endParaRPr>
          </a:p>
          <a:p>
            <a:pPr algn="ctr">
              <a:buNone/>
            </a:pPr>
            <a:r>
              <a:rPr lang="zh-CN" altLang="en-US" sz="2400" b="1" cap="all" spc="600" dirty="0" smtClean="0">
                <a:latin typeface="Arial" panose="020B0604020202020204" pitchFamily="34" charset="0"/>
                <a:cs typeface="Arial" panose="020B0604020202020204" pitchFamily="34" charset="0"/>
              </a:rPr>
              <a:t>     朱秉</a:t>
            </a:r>
            <a:endParaRPr lang="zh-CN" altLang="en-US" sz="2400" b="1" cap="all" spc="600" dirty="0">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767" y="3241769"/>
            <a:ext cx="2016224" cy="1403674"/>
          </a:xfrm>
          <a:prstGeom prst="rect">
            <a:avLst/>
          </a:prstGeom>
        </p:spPr>
      </p:pic>
      <p:sp>
        <p:nvSpPr>
          <p:cNvPr id="7" name="椭圆 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473455443"/>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147994508"/>
              </p:ext>
            </p:extLst>
          </p:nvPr>
        </p:nvGraphicFramePr>
        <p:xfrm>
          <a:off x="1276935" y="2392189"/>
          <a:ext cx="9800823" cy="2839720"/>
        </p:xfrm>
        <a:graphic>
          <a:graphicData uri="http://schemas.openxmlformats.org/drawingml/2006/table">
            <a:tbl>
              <a:tblPr firstRow="1" bandRow="1">
                <a:tableStyleId>{5C22544A-7EE6-4342-B048-85BDC9FD1C3A}</a:tableStyleId>
              </a:tblPr>
              <a:tblGrid>
                <a:gridCol w="2421230"/>
                <a:gridCol w="3490174"/>
                <a:gridCol w="3889419"/>
              </a:tblGrid>
              <a:tr h="290600">
                <a:tc>
                  <a:txBody>
                    <a:bodyPr/>
                    <a:lstStyle/>
                    <a:p>
                      <a:pPr algn="ctr"/>
                      <a:r>
                        <a:rPr lang="zh-CN" altLang="en-US" dirty="0" smtClean="0">
                          <a:latin typeface="微软雅黑" panose="020B0503020204020204" pitchFamily="34" charset="-122"/>
                          <a:ea typeface="微软雅黑" panose="020B0503020204020204" pitchFamily="34" charset="-122"/>
                        </a:rPr>
                        <a:t>类型</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缺点</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latin typeface="微软雅黑" panose="020B0503020204020204" pitchFamily="34" charset="-122"/>
                          <a:ea typeface="微软雅黑" panose="020B0503020204020204" pitchFamily="34" charset="-122"/>
                        </a:rPr>
                        <a:t>优点</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草图原型</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除了绘画者本身其他人很难充分理解，不适于向客户进行展示。</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可以简单、快捷地描述出产品大概需求，记录瞬间的灵感。这样的原型适合于项目小工期短、用户需求少的产品。</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低保真原型</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美观上和交互上还很欠缺</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快速构件产品大致结构，提供基本交互效果，是团队成员间有效的沟通方式。</a:t>
                      </a:r>
                      <a:endParaRPr lang="zh-CN" altLang="en-US" dirty="0">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latin typeface="微软雅黑" panose="020B0503020204020204" pitchFamily="34" charset="-122"/>
                          <a:ea typeface="微软雅黑" panose="020B0503020204020204" pitchFamily="34" charset="-122"/>
                        </a:rPr>
                        <a:t>高保真原型</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需要投入大量的精力和时间</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smtClean="0">
                          <a:latin typeface="微软雅黑" panose="020B0503020204020204" pitchFamily="34" charset="-122"/>
                          <a:ea typeface="微软雅黑" panose="020B0503020204020204" pitchFamily="34" charset="-122"/>
                        </a:rPr>
                        <a:t>可以模拟出真实软件的界面及效果。</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p:sp>
        <p:nvSpPr>
          <p:cNvPr id="9" name="文本框 8"/>
          <p:cNvSpPr txBox="1"/>
          <p:nvPr/>
        </p:nvSpPr>
        <p:spPr>
          <a:xfrm>
            <a:off x="4701183" y="1553204"/>
            <a:ext cx="2952328" cy="461665"/>
          </a:xfrm>
          <a:prstGeom prst="rect">
            <a:avLst/>
          </a:prstGeom>
          <a:noFill/>
        </p:spPr>
        <p:txBody>
          <a:bodyPr wrap="square" rtlCol="0">
            <a:spAutoFit/>
          </a:bodyPr>
          <a:lstStyle/>
          <a:p>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各类原型的优缺点</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96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4" name="文本框 3"/>
          <p:cNvSpPr txBox="1"/>
          <p:nvPr/>
        </p:nvSpPr>
        <p:spPr>
          <a:xfrm>
            <a:off x="1267441" y="1751527"/>
            <a:ext cx="3974260"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实物模型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67441" y="2592543"/>
            <a:ext cx="8958384" cy="2308324"/>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实物模型也被称为水平原型。此类原型重点关注</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UI</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。它不会深入设计架构的各个层次或者详细的功能。</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实物模型意味着它实际上没有实现行为。它展示的是一些</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UI</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屏幕的一些表现形式以及其导航，不包含或是很少包含实际功能的实现。</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实物模型展示的是用户可用的功能选项、用户界面的外观和感觉（颜色、布局、图形、控件）还有导航结构。</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68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8" name="文本框 7"/>
          <p:cNvSpPr txBox="1"/>
          <p:nvPr/>
        </p:nvSpPr>
        <p:spPr>
          <a:xfrm>
            <a:off x="1267441" y="1751527"/>
            <a:ext cx="3291680"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概念证明</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263442" y="2608213"/>
            <a:ext cx="8958384" cy="2031325"/>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概念证明也被称为“垂直模型”，它在所有技术服务层次上从用户界面实现一部分应用功能。概念证明原型的运作方式与真实系统相似，它触及实现的所有层次。</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为了对某个特定用户故事或者一组功能实现阶段的工作量进行估算，我们</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可以</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借助</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概念</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证明模型来收集信息。</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垂直</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模型体现</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业务的流程。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020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6" name="文本框 5"/>
          <p:cNvSpPr txBox="1"/>
          <p:nvPr/>
        </p:nvSpPr>
        <p:spPr>
          <a:xfrm>
            <a:off x="4773191" y="1158926"/>
            <a:ext cx="3291680"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一图胜千言</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343" y="1881212"/>
            <a:ext cx="8519376" cy="4825714"/>
          </a:xfrm>
          <a:prstGeom prst="rect">
            <a:avLst/>
          </a:prstGeom>
        </p:spPr>
      </p:pic>
    </p:spTree>
    <p:extLst>
      <p:ext uri="{BB962C8B-B14F-4D97-AF65-F5344CB8AC3E}">
        <p14:creationId xmlns:p14="http://schemas.microsoft.com/office/powerpoint/2010/main" val="226115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40835" y="234493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31" name="TextBox 29"/>
          <p:cNvSpPr txBox="1"/>
          <p:nvPr/>
        </p:nvSpPr>
        <p:spPr>
          <a:xfrm>
            <a:off x="7293471" y="2752229"/>
            <a:ext cx="4079584" cy="369332"/>
          </a:xfrm>
          <a:prstGeom prst="rect">
            <a:avLst/>
          </a:prstGeom>
          <a:noFill/>
        </p:spPr>
        <p:txBody>
          <a:bodyPr wrap="square" lIns="0" tIns="0" rIns="0" bIns="0" rtlCol="0">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使用界面原型的目的</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椭圆 4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45" name="TextBox 29"/>
          <p:cNvSpPr txBox="1"/>
          <p:nvPr/>
        </p:nvSpPr>
        <p:spPr>
          <a:xfrm>
            <a:off x="6811611" y="3387552"/>
            <a:ext cx="4727656" cy="1538883"/>
          </a:xfrm>
          <a:prstGeom prst="rect">
            <a:avLst/>
          </a:prstGeom>
          <a:noFill/>
        </p:spPr>
        <p:txBody>
          <a:bodyPr wrap="square" lIns="0" tIns="0" rIns="0" bIns="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明确、完成以及验证需求</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探究设计的选择方案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创建一个可以演变为成品的部分系统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294882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1"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1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3"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0743" y="2104157"/>
            <a:ext cx="9228841" cy="2554545"/>
          </a:xfrm>
          <a:prstGeom prst="rect">
            <a:avLst/>
          </a:prstGeom>
          <a:noFill/>
        </p:spPr>
        <p:txBody>
          <a:bodyPr wrap="square" rtlCol="0">
            <a:spAutoFit/>
          </a:bodyPr>
          <a:lstStyle/>
          <a:p>
            <a:pPr>
              <a:lnSpc>
                <a:spcPct val="200000"/>
              </a:lnSpc>
              <a:spcBef>
                <a:spcPts val="600"/>
              </a:spcBef>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我们使用界面原型在开发过程中尽早解决不确定的问题。在原型系统中可以把重点放在高风险的或已知不确定的功能上，以此来决定对系统中哪些部分进行建模以及希望从原型评估中了解哪些内容。需求有歧义以及不完整的，原型能帮助我们发现并解决。</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97970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a:spLocks/>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a:spLocks/>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7989"/>
            <a:ext cx="1513499" cy="1046440"/>
          </a:xfrm>
          <a:prstGeom prst="rect">
            <a:avLst/>
          </a:prstGeom>
          <a:noFill/>
        </p:spPr>
        <p:txBody>
          <a:bodyPr wrap="square" lIns="0" tIns="0" rIns="0" bIns="0" rtlCol="0" anchor="ctr" anchorCtr="0">
            <a:spAutoFit/>
          </a:bodyPr>
          <a:lstStyle/>
          <a:p>
            <a:pPr algn="ctr"/>
            <a:r>
              <a:rPr lang="en-US" altLang="zh-CN" sz="48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02</a:t>
            </a:r>
          </a:p>
          <a:p>
            <a:pPr algn="ctr"/>
            <a:r>
              <a:rPr lang="en-US" altLang="zh-CN" sz="2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CHAPTER</a:t>
            </a:r>
            <a:endPar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535203" y="3256849"/>
            <a:ext cx="3184408" cy="369332"/>
          </a:xfrm>
          <a:prstGeom prst="rect">
            <a:avLst/>
          </a:prstGeom>
        </p:spPr>
        <p:txBody>
          <a:bodyPr wrap="square" lIns="0" tIns="0" rIns="0" bIns="0">
            <a:spAutoFit/>
          </a:bodyPr>
          <a:lstStyle/>
          <a:p>
            <a:r>
              <a:rPr lang="zh-CN" altLang="en-US" sz="2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如何画界面原型</a:t>
            </a:r>
            <a:endPar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448360267"/>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460823" y="2896245"/>
            <a:ext cx="9415346"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界面原型就是展示</a:t>
            </a:r>
            <a:r>
              <a:rPr lang="en-US" altLang="zh-CN" sz="3200" dirty="0" smtClean="0">
                <a:latin typeface="微软雅黑" panose="020B0503020204020204" pitchFamily="34" charset="-122"/>
                <a:ea typeface="微软雅黑" panose="020B0503020204020204" pitchFamily="34" charset="-122"/>
              </a:rPr>
              <a:t>UML</a:t>
            </a:r>
            <a:r>
              <a:rPr lang="zh-CN" altLang="en-US" sz="3200" dirty="0" smtClean="0">
                <a:latin typeface="微软雅黑" panose="020B0503020204020204" pitchFamily="34" charset="-122"/>
                <a:ea typeface="微软雅黑" panose="020B0503020204020204" pitchFamily="34" charset="-122"/>
              </a:rPr>
              <a:t>图中那些暴露给用户的部分</a:t>
            </a:r>
            <a:endParaRPr lang="zh-CN" altLang="en-US" sz="3200" dirty="0">
              <a:latin typeface="微软雅黑" panose="020B0503020204020204" pitchFamily="34" charset="-122"/>
              <a:ea typeface="微软雅黑" panose="020B0503020204020204" pitchFamily="34" charset="-122"/>
            </a:endParaRPr>
          </a:p>
        </p:txBody>
      </p:sp>
      <p:sp>
        <p:nvSpPr>
          <p:cNvPr id="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739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00783" y="1216338"/>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）列出软件项目的用户和其相关用例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2208975246"/>
              </p:ext>
            </p:extLst>
          </p:nvPr>
        </p:nvGraphicFramePr>
        <p:xfrm>
          <a:off x="1870654" y="2163971"/>
          <a:ext cx="8128000" cy="4572000"/>
        </p:xfrm>
        <a:graphic>
          <a:graphicData uri="http://schemas.openxmlformats.org/drawingml/2006/table">
            <a:tbl>
              <a:tblPr firstRow="1" bandRow="1">
                <a:tableStyleId>{5C22544A-7EE6-4342-B048-85BDC9FD1C3A}</a:tableStyleId>
              </a:tblPr>
              <a:tblGrid>
                <a:gridCol w="4064000"/>
                <a:gridCol w="4064000"/>
              </a:tblGrid>
              <a:tr h="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用户类别</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用例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游客</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查看教师相关资料</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查看课程信息</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查看留言板</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留言板留言</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教师</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教学资料上传</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开课申请</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讨论板使用</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为学生答疑</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学生</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教学资料下载</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向教师提问</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讨论板使用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370840">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管理员</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留言板内容管理</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讨论版板块管理</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用户信息管理</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bl>
          </a:graphicData>
        </a:graphic>
      </p:graphicFrame>
      <p:sp>
        <p:nvSpPr>
          <p:cNvPr id="9" name="文本框 8"/>
          <p:cNvSpPr txBox="1"/>
          <p:nvPr/>
        </p:nvSpPr>
        <p:spPr>
          <a:xfrm>
            <a:off x="3487668" y="1705543"/>
            <a:ext cx="4893972" cy="338554"/>
          </a:xfrm>
          <a:prstGeom prst="rect">
            <a:avLst/>
          </a:prstGeom>
          <a:noFill/>
        </p:spPr>
        <p:txBody>
          <a:bodyPr wrap="square" rtlCol="0">
            <a:spAutoFit/>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软件工程系列课程教学辅助网站的一些用例</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08982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68946" y="1855740"/>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）思考网站的网页并想象它们之间的导航</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38650" y="2840265"/>
            <a:ext cx="8658387" cy="2125582"/>
          </a:xfrm>
          <a:prstGeom prst="rect">
            <a:avLst/>
          </a:prstGeom>
          <a:noFill/>
        </p:spPr>
        <p:txBody>
          <a:bodyPr wrap="square" rtlCol="0">
            <a:spAutoFit/>
          </a:bodyPr>
          <a:lstStyle/>
          <a:p>
            <a:pPr>
              <a:lnSpc>
                <a:spcPct val="15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最终的网站并不可能单独实现所有页面。一些页面可以放在一起综合考虑，还有一些功能可以设计为弹出式页面或者在一个页面里修改。为此我们可以用对话图来描述页面的概念架构。</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每一</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个方框一个网页，这些页面一起实现用例中识别的服务。箭头表示从一个页面到另一个页面的导航关联。</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7904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a:spLocks/>
          </p:cNvSpPr>
          <p:nvPr/>
        </p:nvSpPr>
        <p:spPr bwMode="auto">
          <a:xfrm>
            <a:off x="964114" y="1484591"/>
            <a:ext cx="10854616" cy="4788458"/>
          </a:xfrm>
          <a:prstGeom prst="rect">
            <a:avLst/>
          </a:prstGeom>
          <a:solidFill>
            <a:srgbClr val="FFFFFF">
              <a:alpha val="58038"/>
            </a:srgbClr>
          </a:solidFill>
          <a:ln w="25400">
            <a:solidFill>
              <a:schemeClr val="accent1"/>
            </a:solidFill>
            <a:miter lim="800000"/>
            <a:headEnd/>
            <a:tailEnd/>
          </a:ln>
        </p:spPr>
        <p:txBody>
          <a:bodyPr/>
          <a:lstStyle/>
          <a:p>
            <a:endParaRPr lang="zh-CN" altLang="en-US">
              <a:solidFill>
                <a:srgbClr val="000000"/>
              </a:solidFill>
              <a:sym typeface="Arial" pitchFamily="34" charset="0"/>
            </a:endParaRPr>
          </a:p>
        </p:txBody>
      </p:sp>
      <p:sp>
        <p:nvSpPr>
          <p:cNvPr id="65" name="矩形 17"/>
          <p:cNvSpPr>
            <a:spLocks noChangeArrowheads="1"/>
          </p:cNvSpPr>
          <p:nvPr/>
        </p:nvSpPr>
        <p:spPr bwMode="auto">
          <a:xfrm>
            <a:off x="1496269" y="987578"/>
            <a:ext cx="2317145" cy="1013287"/>
          </a:xfrm>
          <a:prstGeom prst="rect">
            <a:avLst/>
          </a:prstGeom>
          <a:solidFill>
            <a:schemeClr val="accent1"/>
          </a:solidFill>
          <a:ln>
            <a:noFill/>
          </a:ln>
          <a:extLst/>
        </p:spPr>
        <p:txBody>
          <a:bodyPr/>
          <a:lstStyle/>
          <a:p>
            <a:endParaRPr lang="zh-CN" altLang="en-US" sz="2108" b="1">
              <a:sym typeface="Arial" pitchFamily="34" charset="0"/>
            </a:endParaRPr>
          </a:p>
        </p:txBody>
      </p:sp>
      <p:sp>
        <p:nvSpPr>
          <p:cNvPr id="66" name="TextBox 18"/>
          <p:cNvSpPr>
            <a:spLocks noChangeArrowheads="1"/>
          </p:cNvSpPr>
          <p:nvPr/>
        </p:nvSpPr>
        <p:spPr bwMode="auto">
          <a:xfrm>
            <a:off x="1554872" y="1027548"/>
            <a:ext cx="2199936" cy="87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060" b="1" dirty="0">
                <a:solidFill>
                  <a:schemeClr val="bg1"/>
                </a:solidFill>
                <a:latin typeface="微软雅黑" panose="020B0503020204020204" pitchFamily="34" charset="-122"/>
                <a:ea typeface="微软雅黑" panose="020B0503020204020204" pitchFamily="34" charset="-122"/>
                <a:sym typeface="方正大黑简体" pitchFamily="65" charset="-122"/>
              </a:rPr>
              <a:t>前 言</a:t>
            </a:r>
          </a:p>
        </p:txBody>
      </p:sp>
      <p:sp>
        <p:nvSpPr>
          <p:cNvPr id="11" name="TextBox 10"/>
          <p:cNvSpPr txBox="1"/>
          <p:nvPr/>
        </p:nvSpPr>
        <p:spPr>
          <a:xfrm>
            <a:off x="1683268" y="2657868"/>
            <a:ext cx="9755930" cy="526650"/>
          </a:xfrm>
          <a:prstGeom prst="rect">
            <a:avLst/>
          </a:prstGeom>
          <a:noFill/>
        </p:spPr>
        <p:txBody>
          <a:bodyPr wrap="square" lIns="96424" tIns="48212" rIns="96424" bIns="48212" rtlCol="0">
            <a:spAutoFit/>
          </a:bodyPr>
          <a:lstStyle/>
          <a:p>
            <a:pPr algn="just">
              <a:lnSpc>
                <a:spcPct val="150000"/>
              </a:lnSpc>
            </a:pPr>
            <a:r>
              <a:rPr lang="zh-CN" altLang="en-US" sz="2108" dirty="0">
                <a:solidFill>
                  <a:sysClr val="windowText" lastClr="000000"/>
                </a:solidFill>
                <a:latin typeface="微软雅黑" pitchFamily="34" charset="-122"/>
                <a:ea typeface="微软雅黑" pitchFamily="34" charset="-122"/>
              </a:rPr>
              <a:t>这</a:t>
            </a:r>
            <a:r>
              <a:rPr lang="zh-CN" altLang="en-US" sz="2108" dirty="0" smtClean="0">
                <a:solidFill>
                  <a:sysClr val="windowText" lastClr="000000"/>
                </a:solidFill>
                <a:latin typeface="微软雅黑" pitchFamily="34" charset="-122"/>
                <a:ea typeface="微软雅黑" pitchFamily="34" charset="-122"/>
              </a:rPr>
              <a:t>次讲解的内容就是三部分 </a:t>
            </a:r>
            <a:r>
              <a:rPr lang="en-US" altLang="zh-CN" sz="2108" dirty="0" smtClean="0">
                <a:solidFill>
                  <a:sysClr val="windowText" lastClr="000000"/>
                </a:solidFill>
                <a:latin typeface="微软雅黑" pitchFamily="34" charset="-122"/>
                <a:ea typeface="微软雅黑" pitchFamily="34" charset="-122"/>
              </a:rPr>
              <a:t>what how </a:t>
            </a:r>
            <a:r>
              <a:rPr lang="zh-CN" altLang="en-US" sz="2108" dirty="0" smtClean="0">
                <a:solidFill>
                  <a:sysClr val="windowText" lastClr="000000"/>
                </a:solidFill>
                <a:latin typeface="微软雅黑" pitchFamily="34" charset="-122"/>
                <a:ea typeface="微软雅黑" pitchFamily="34" charset="-122"/>
              </a:rPr>
              <a:t>和 </a:t>
            </a:r>
            <a:r>
              <a:rPr lang="en-US" altLang="zh-CN" sz="2108" dirty="0" smtClean="0">
                <a:solidFill>
                  <a:sysClr val="windowText" lastClr="000000"/>
                </a:solidFill>
                <a:latin typeface="微软雅黑" pitchFamily="34" charset="-122"/>
                <a:ea typeface="微软雅黑" pitchFamily="34" charset="-122"/>
              </a:rPr>
              <a:t>tools</a:t>
            </a:r>
            <a:endParaRPr lang="zh-CN" altLang="en-US" sz="2108" dirty="0">
              <a:solidFill>
                <a:sysClr val="windowText" lastClr="000000"/>
              </a:solidFill>
              <a:latin typeface="微软雅黑" pitchFamily="34" charset="-122"/>
              <a:ea typeface="微软雅黑" pitchFamily="34" charset="-122"/>
            </a:endParaRPr>
          </a:p>
        </p:txBody>
      </p:sp>
      <p:sp>
        <p:nvSpPr>
          <p:cNvPr id="7" name="椭圆 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4564743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down)">
                                      <p:cBhvr>
                                        <p:cTn id="13" dur="500"/>
                                        <p:tgtEl>
                                          <p:spTgt spid="6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P spid="66"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46953" y="1312069"/>
            <a:ext cx="4455359" cy="4825453"/>
          </a:xfrm>
          <a:prstGeom prst="rect">
            <a:avLst/>
          </a:prstGeom>
        </p:spPr>
      </p:pic>
      <p:pic>
        <p:nvPicPr>
          <p:cNvPr id="9" name="图片 8"/>
          <p:cNvPicPr>
            <a:picLocks noChangeAspect="1"/>
          </p:cNvPicPr>
          <p:nvPr/>
        </p:nvPicPr>
        <p:blipFill>
          <a:blip r:embed="rId3"/>
          <a:stretch>
            <a:fillRect/>
          </a:stretch>
        </p:blipFill>
        <p:spPr>
          <a:xfrm>
            <a:off x="6357367" y="1168281"/>
            <a:ext cx="4392488" cy="5512386"/>
          </a:xfrm>
          <a:prstGeom prst="rect">
            <a:avLst/>
          </a:prstGeom>
        </p:spPr>
      </p:pic>
      <p:sp>
        <p:nvSpPr>
          <p:cNvPr id="1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6026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74546" y="2176165"/>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）针对所选的页面创建可抛弃原型或者线框图</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33341" y="3078050"/>
            <a:ext cx="4143905" cy="923330"/>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利用线框图与客户代表在页面大致布局方面达成一致的理解</a:t>
            </a:r>
            <a:r>
              <a:rPr lang="zh-CN" altLang="en-US" dirty="0" smtClean="0">
                <a:solidFill>
                  <a:schemeClr val="tx1">
                    <a:lumMod val="75000"/>
                    <a:lumOff val="25000"/>
                  </a:schemeClr>
                </a:solidFill>
              </a:rPr>
              <a:t>。</a:t>
            </a:r>
            <a:endParaRPr lang="en-US" altLang="zh-CN" dirty="0" smtClean="0">
              <a:solidFill>
                <a:schemeClr val="tx1">
                  <a:lumMod val="75000"/>
                  <a:lumOff val="25000"/>
                </a:schemeClr>
              </a:solidFill>
            </a:endParaRPr>
          </a:p>
          <a:p>
            <a:endParaRPr lang="en-US" altLang="zh-CN" dirty="0"/>
          </a:p>
        </p:txBody>
      </p:sp>
      <p:pic>
        <p:nvPicPr>
          <p:cNvPr id="9" name="图片 8"/>
          <p:cNvPicPr>
            <a:picLocks noChangeAspect="1"/>
          </p:cNvPicPr>
          <p:nvPr/>
        </p:nvPicPr>
        <p:blipFill>
          <a:blip r:embed="rId2"/>
          <a:stretch>
            <a:fillRect/>
          </a:stretch>
        </p:blipFill>
        <p:spPr>
          <a:xfrm>
            <a:off x="6717407" y="732627"/>
            <a:ext cx="4104456" cy="6265974"/>
          </a:xfrm>
          <a:prstGeom prst="rect">
            <a:avLst/>
          </a:prstGeom>
        </p:spPr>
      </p:pic>
      <p:sp>
        <p:nvSpPr>
          <p:cNvPr id="10"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57450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969099" y="1430737"/>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）对用例和对话图进行反复的确认、修改</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下箭头 10"/>
          <p:cNvSpPr/>
          <p:nvPr/>
        </p:nvSpPr>
        <p:spPr>
          <a:xfrm>
            <a:off x="3574127" y="2009104"/>
            <a:ext cx="888642" cy="168713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69099" y="3905272"/>
            <a:ext cx="9929612"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）界面原型的产生</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15405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46" y="2248173"/>
            <a:ext cx="10351558" cy="3240360"/>
          </a:xfrm>
          <a:prstGeom prst="rect">
            <a:avLst/>
          </a:prstGeom>
        </p:spPr>
      </p:pic>
      <p:sp>
        <p:nvSpPr>
          <p:cNvPr id="8" name="文本框 7"/>
          <p:cNvSpPr txBox="1"/>
          <p:nvPr/>
        </p:nvSpPr>
        <p:spPr>
          <a:xfrm>
            <a:off x="1484423" y="1609859"/>
            <a:ext cx="4014856" cy="369332"/>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操作流程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31268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2" name="文本框 1"/>
          <p:cNvSpPr txBox="1"/>
          <p:nvPr/>
        </p:nvSpPr>
        <p:spPr>
          <a:xfrm>
            <a:off x="1532831" y="1384077"/>
            <a:ext cx="90010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具体的软件界面中应注意相应的界面规范</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653157" y="2104157"/>
            <a:ext cx="9456738" cy="2308324"/>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、产品的界面应该风格一致</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、以用户为中心设计界面，设计出由用户控制的界面，而不是界面控制用户（支持快捷键）</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、要使用用户语言，而不是专业术语</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4</a:t>
            </a:r>
            <a:r>
              <a:rPr lang="zh-CN" altLang="en-US" sz="1600" dirty="0" smtClean="0">
                <a:latin typeface="微软雅黑" panose="020B0503020204020204" pitchFamily="34" charset="-122"/>
                <a:ea typeface="微软雅黑" panose="020B0503020204020204" pitchFamily="34" charset="-122"/>
              </a:rPr>
              <a:t>、允许用户犯错，并要给出相应的提示</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5</a:t>
            </a:r>
            <a:r>
              <a:rPr lang="zh-CN" altLang="en-US" sz="1600" dirty="0" smtClean="0">
                <a:latin typeface="微软雅黑" panose="020B0503020204020204" pitchFamily="34" charset="-122"/>
                <a:ea typeface="微软雅黑" panose="020B0503020204020204" pitchFamily="34" charset="-122"/>
              </a:rPr>
              <a:t>、有效划分视觉层级，突出关键的部分</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35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25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2" name="文本框 1"/>
          <p:cNvSpPr txBox="1"/>
          <p:nvPr/>
        </p:nvSpPr>
        <p:spPr>
          <a:xfrm>
            <a:off x="1532831" y="1384077"/>
            <a:ext cx="9001000" cy="3693319"/>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视觉层级</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设计中，视重是使设计元素改变轻重的一种概念。即一种物体，即便是在一个二维平面也能看起来比其他的要重。这个概念很强大，它使得我们的设计能营造出视觉层级，和对称、平衡以及和谐的设计氛围。倘若它在关键位置使用，那么还能够帮助我们引导观众的注意力到我们希望的地方</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颜色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反差 </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明暗度 </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大小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密度 </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复杂性</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967" y="155750"/>
            <a:ext cx="6824671" cy="6678047"/>
          </a:xfrm>
          <a:prstGeom prst="rect">
            <a:avLst/>
          </a:prstGeom>
        </p:spPr>
      </p:pic>
    </p:spTree>
    <p:extLst>
      <p:ext uri="{BB962C8B-B14F-4D97-AF65-F5344CB8AC3E}">
        <p14:creationId xmlns:p14="http://schemas.microsoft.com/office/powerpoint/2010/main" val="305636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down)">
                                      <p:cBhvr>
                                        <p:cTn id="10" dur="500"/>
                                        <p:tgtEl>
                                          <p:spTgt spid="2">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wipe(down)">
                                      <p:cBhvr>
                                        <p:cTn id="18" dur="500"/>
                                        <p:tgtEl>
                                          <p:spTgt spid="2">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down)">
                                      <p:cBhvr>
                                        <p:cTn id="27" dur="500"/>
                                        <p:tgtEl>
                                          <p:spTgt spid="2">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wipe(down)">
                                      <p:cBhvr>
                                        <p:cTn id="30" dur="500"/>
                                        <p:tgtEl>
                                          <p:spTgt spid="2">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wipe(down)">
                                      <p:cBhvr>
                                        <p:cTn id="33" dur="500"/>
                                        <p:tgtEl>
                                          <p:spTgt spid="2">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671860" y="1500412"/>
            <a:ext cx="4014856"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rPr>
              <a:t>交互的</a:t>
            </a:r>
            <a:r>
              <a:rPr lang="en-US" altLang="zh-CN" sz="3200" dirty="0" smtClean="0">
                <a:solidFill>
                  <a:schemeClr val="tx1">
                    <a:lumMod val="75000"/>
                    <a:lumOff val="25000"/>
                  </a:schemeClr>
                </a:solidFill>
                <a:latin typeface="微软雅黑" panose="020B0503020204020204" pitchFamily="34" charset="-122"/>
                <a:ea typeface="微软雅黑" panose="020B0503020204020204" pitchFamily="34" charset="-122"/>
              </a:rPr>
              <a:t>3W1H</a:t>
            </a:r>
            <a:r>
              <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rPr>
              <a:t>原则</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1719351288"/>
              </p:ext>
            </p:extLst>
          </p:nvPr>
        </p:nvGraphicFramePr>
        <p:xfrm>
          <a:off x="2766096" y="2625740"/>
          <a:ext cx="6454461" cy="2566902"/>
        </p:xfrm>
        <a:graphic>
          <a:graphicData uri="http://schemas.openxmlformats.org/drawingml/2006/table">
            <a:tbl>
              <a:tblPr firstRow="1" bandRow="1">
                <a:tableStyleId>{5C22544A-7EE6-4342-B048-85BDC9FD1C3A}</a:tableStyleId>
              </a:tblPr>
              <a:tblGrid>
                <a:gridCol w="2151487"/>
                <a:gridCol w="2151487"/>
                <a:gridCol w="2151487"/>
              </a:tblGrid>
              <a:tr h="466525">
                <a:tc>
                  <a:txBody>
                    <a:bodyPr/>
                    <a:lstStyle/>
                    <a:p>
                      <a:pPr algn="ct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要素</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说明</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pPr algn="ct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对应</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466525">
                <a:tc>
                  <a:txBody>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When</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什么时候发生交互动作</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事件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475612">
                <a:tc>
                  <a:txBody>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Where</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交互在哪里发生</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部件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466525">
                <a:tc>
                  <a:txBody>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How</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在执行之间，进行的条件判断</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条件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r h="466525">
                <a:tc>
                  <a:txBody>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What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将发生什么</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c>
                  <a:txBody>
                    <a:bodyPr/>
                    <a:lstStyle/>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用例动作</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txBody>
                  <a:tcPr/>
                </a:tc>
              </a:tr>
            </a:tbl>
          </a:graphicData>
        </a:graphic>
      </p:graphicFrame>
      <p:sp>
        <p:nvSpPr>
          <p:cNvPr id="12"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2464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4839" y="1816125"/>
            <a:ext cx="8712968" cy="2400657"/>
          </a:xfrm>
          <a:prstGeom prst="rect">
            <a:avLst/>
          </a:prstGeom>
          <a:noFill/>
        </p:spPr>
        <p:txBody>
          <a:bodyPr wrap="square" rtlCol="0">
            <a:spAutoFit/>
          </a:bodyPr>
          <a:lstStyle/>
          <a:p>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几点需要注意的：</a:t>
            </a:r>
            <a:endPar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、界面原型的目的究竟是什么！</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界面原型是项目在需求阶段我们用来</a:t>
            </a:r>
            <a:r>
              <a:rPr lang="zh-CN" altLang="en-US" dirty="0" smtClean="0">
                <a:solidFill>
                  <a:srgbClr val="FF0000"/>
                </a:solidFill>
                <a:latin typeface="微软雅黑" panose="020B0503020204020204" pitchFamily="34" charset="-122"/>
                <a:ea typeface="微软雅黑" panose="020B0503020204020204" pitchFamily="34" charset="-122"/>
              </a:rPr>
              <a:t>验证需求！获取需求！探索具体</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的业务流程使用的工具。</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、这只是界面原型 不需要我们投入太多的精力。不要因此影响最后的产品的实现。</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4619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down)">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wipe(down)">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wipe(down)">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80903" y="1528093"/>
            <a:ext cx="2408349"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提问环节</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412722" y="2207106"/>
            <a:ext cx="5138671" cy="369332"/>
          </a:xfrm>
          <a:prstGeom prst="rect">
            <a:avLst/>
          </a:prstGeom>
          <a:noFill/>
        </p:spPr>
        <p:txBody>
          <a:bodyPr wrap="square" rtlCol="0">
            <a:spAutoFit/>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、界面原型根据完成度的不同可以分为哪几种？</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412722" y="4644780"/>
            <a:ext cx="5795493"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3W1H</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原则的具体内容是什么</a:t>
            </a:r>
          </a:p>
        </p:txBody>
      </p:sp>
      <p:sp>
        <p:nvSpPr>
          <p:cNvPr id="8" name="文本框 7"/>
          <p:cNvSpPr txBox="1"/>
          <p:nvPr/>
        </p:nvSpPr>
        <p:spPr>
          <a:xfrm>
            <a:off x="1028776" y="3400878"/>
            <a:ext cx="10369152" cy="369332"/>
          </a:xfrm>
          <a:prstGeom prst="rect">
            <a:avLst/>
          </a:prstGeom>
          <a:noFill/>
        </p:spPr>
        <p:txBody>
          <a:bodyPr wrap="square" rtlCol="0">
            <a:spAutoFit/>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2</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、使用界面原型的目的有哪些</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063165" y="2712344"/>
            <a:ext cx="4494606"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草图模型、低保真模型、高保真模型</a:t>
            </a:r>
            <a:endParaRPr lang="en-US" altLang="zh-CN" dirty="0">
              <a:solidFill>
                <a:schemeClr val="tx1">
                  <a:lumMod val="75000"/>
                  <a:lumOff val="25000"/>
                </a:schemeClr>
              </a:solidFill>
            </a:endParaRPr>
          </a:p>
        </p:txBody>
      </p:sp>
      <p:sp>
        <p:nvSpPr>
          <p:cNvPr id="11" name="文本框 10"/>
          <p:cNvSpPr txBox="1"/>
          <p:nvPr/>
        </p:nvSpPr>
        <p:spPr>
          <a:xfrm>
            <a:off x="1797174" y="3981330"/>
            <a:ext cx="9600754" cy="646331"/>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明确、完成以及验证需求、探究设计的选择方案、创建一个可以演变为成品的部分系统</a:t>
            </a:r>
          </a:p>
          <a:p>
            <a:endParaRPr lang="zh-CN" altLang="en-US" dirty="0"/>
          </a:p>
        </p:txBody>
      </p:sp>
      <p:sp>
        <p:nvSpPr>
          <p:cNvPr id="12" name="文本框 11"/>
          <p:cNvSpPr txBox="1"/>
          <p:nvPr/>
        </p:nvSpPr>
        <p:spPr>
          <a:xfrm>
            <a:off x="3063165" y="5198714"/>
            <a:ext cx="4608512" cy="369332"/>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What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Who</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Where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How</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如何画界面原型</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57419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a:spLocks/>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a:spLocks/>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7989"/>
            <a:ext cx="1513499" cy="1046440"/>
          </a:xfrm>
          <a:prstGeom prst="rect">
            <a:avLst/>
          </a:prstGeom>
          <a:noFill/>
        </p:spPr>
        <p:txBody>
          <a:bodyPr wrap="square" lIns="0" tIns="0" rIns="0" bIns="0" rtlCol="0" anchor="ctr" anchorCtr="0">
            <a:spAutoFit/>
          </a:bodyPr>
          <a:lstStyle/>
          <a:p>
            <a:pPr algn="ctr"/>
            <a:r>
              <a:rPr lang="en-US" altLang="zh-CN" sz="48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03</a:t>
            </a:r>
          </a:p>
          <a:p>
            <a:pPr algn="ctr"/>
            <a:r>
              <a:rPr lang="en-US" altLang="zh-CN" sz="2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CHAPTER</a:t>
            </a:r>
            <a:endPar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535203" y="3256849"/>
            <a:ext cx="3184408" cy="369332"/>
          </a:xfrm>
          <a:prstGeom prst="rect">
            <a:avLst/>
          </a:prstGeom>
        </p:spPr>
        <p:txBody>
          <a:bodyPr wrap="square" lIns="0" tIns="0" rIns="0" bIns="0">
            <a:spAutoFit/>
          </a:bodyPr>
          <a:lstStyle/>
          <a:p>
            <a:r>
              <a:rPr lang="zh-CN" altLang="en-US" sz="2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工具介绍</a:t>
            </a:r>
            <a:endPar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工具介绍</a:t>
            </a:r>
          </a:p>
        </p:txBody>
      </p:sp>
      <p:sp>
        <p:nvSpPr>
          <p:cNvPr id="16" name="椭圆 1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933922616"/>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5853311" y="2368780"/>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1</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4" name="组合 3"/>
          <p:cNvGrpSpPr/>
          <p:nvPr/>
        </p:nvGrpSpPr>
        <p:grpSpPr>
          <a:xfrm>
            <a:off x="6783156" y="2368780"/>
            <a:ext cx="3947133" cy="539196"/>
            <a:chOff x="6339097" y="1573726"/>
            <a:chExt cx="3744416" cy="511504"/>
          </a:xfrm>
          <a:solidFill>
            <a:schemeClr val="accent1"/>
          </a:solidFill>
        </p:grpSpPr>
        <p:sp>
          <p:nvSpPr>
            <p:cNvPr id="17" name="圆角矩形 16"/>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2" name="矩形 31"/>
            <p:cNvSpPr/>
            <p:nvPr/>
          </p:nvSpPr>
          <p:spPr>
            <a:xfrm>
              <a:off x="6723350" y="1614014"/>
              <a:ext cx="3064555" cy="430875"/>
            </a:xfrm>
            <a:prstGeom prst="rect">
              <a:avLst/>
            </a:prstGeom>
            <a:grpFill/>
          </p:spPr>
          <p:txBody>
            <a:bodyPr wrap="square" lIns="128563" tIns="64281" rIns="128563" bIns="64281">
              <a:spAutoFit/>
            </a:bodyPr>
            <a:lstStyle/>
            <a:p>
              <a:pPr>
                <a:defRPr/>
              </a:pPr>
              <a:r>
                <a:rPr lang="zh-CN" altLang="en-US" sz="2108"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界面原型的概念</a:t>
              </a:r>
              <a:endParaRPr lang="zh-CN" altLang="zh-CN" sz="2108"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a:xfrm>
            <a:off x="5853311" y="3250517"/>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2</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6757964" y="3250517"/>
            <a:ext cx="3947133" cy="539196"/>
            <a:chOff x="6315199" y="2410178"/>
            <a:chExt cx="3744416" cy="511504"/>
          </a:xfrm>
          <a:solidFill>
            <a:schemeClr val="accent1"/>
          </a:solidFill>
        </p:grpSpPr>
        <p:sp>
          <p:nvSpPr>
            <p:cNvPr id="18" name="圆角矩形 17"/>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5" name="矩形 34"/>
            <p:cNvSpPr/>
            <p:nvPr/>
          </p:nvSpPr>
          <p:spPr>
            <a:xfrm>
              <a:off x="6747248" y="2450466"/>
              <a:ext cx="2972348" cy="430875"/>
            </a:xfrm>
            <a:prstGeom prst="rect">
              <a:avLst/>
            </a:prstGeom>
            <a:grpFill/>
          </p:spPr>
          <p:txBody>
            <a:bodyPr wrap="square" lIns="128563" tIns="64281" rIns="128563" bIns="64281">
              <a:spAutoFit/>
            </a:bodyPr>
            <a:lstStyle/>
            <a:p>
              <a:pPr>
                <a:defRPr/>
              </a:pPr>
              <a:r>
                <a:rPr lang="zh-CN" altLang="en-US" sz="2108"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如何画界面原型</a:t>
              </a:r>
              <a:endParaRPr lang="zh-CN" altLang="zh-CN" sz="2108"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6" name="圆角矩形 35"/>
          <p:cNvSpPr/>
          <p:nvPr/>
        </p:nvSpPr>
        <p:spPr>
          <a:xfrm>
            <a:off x="5853311" y="4184328"/>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3</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6" name="组合 5"/>
          <p:cNvGrpSpPr/>
          <p:nvPr/>
        </p:nvGrpSpPr>
        <p:grpSpPr>
          <a:xfrm>
            <a:off x="6783156" y="4184328"/>
            <a:ext cx="3947133" cy="539196"/>
            <a:chOff x="6339097" y="3296031"/>
            <a:chExt cx="3744416" cy="511504"/>
          </a:xfrm>
          <a:solidFill>
            <a:schemeClr val="accent1"/>
          </a:solidFill>
        </p:grpSpPr>
        <p:sp>
          <p:nvSpPr>
            <p:cNvPr id="25" name="圆角矩形 24"/>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7" name="矩形 36"/>
            <p:cNvSpPr/>
            <p:nvPr/>
          </p:nvSpPr>
          <p:spPr>
            <a:xfrm>
              <a:off x="6723349" y="3336319"/>
              <a:ext cx="3201175" cy="430875"/>
            </a:xfrm>
            <a:prstGeom prst="rect">
              <a:avLst/>
            </a:prstGeom>
            <a:grpFill/>
          </p:spPr>
          <p:txBody>
            <a:bodyPr wrap="square" lIns="128563" tIns="64281" rIns="128563" bIns="64281">
              <a:spAutoFit/>
            </a:bodyPr>
            <a:lstStyle/>
            <a:p>
              <a:pPr>
                <a:defRPr/>
              </a:pPr>
              <a:r>
                <a:rPr lang="zh-CN" altLang="en-US" sz="2108"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界面原型工具</a:t>
              </a:r>
              <a:endParaRPr lang="zh-CN" altLang="zh-CN" sz="2108"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TextBox 21"/>
          <p:cNvSpPr txBox="1"/>
          <p:nvPr/>
        </p:nvSpPr>
        <p:spPr>
          <a:xfrm>
            <a:off x="205050" y="2340578"/>
            <a:ext cx="2960350" cy="1427531"/>
          </a:xfrm>
          <a:prstGeom prst="rect">
            <a:avLst/>
          </a:prstGeom>
          <a:noFill/>
        </p:spPr>
        <p:txBody>
          <a:bodyPr wrap="square" lIns="128550" tIns="64274" rIns="128550" bIns="64274">
            <a:spAutoFit/>
          </a:bodyPr>
          <a:lstStyle/>
          <a:p>
            <a:pPr algn="r">
              <a:defRPr/>
            </a:pPr>
            <a:r>
              <a:rPr lang="zh-CN" altLang="en-US" sz="5060" b="1" spc="211" dirty="0">
                <a:latin typeface="微软雅黑" pitchFamily="34" charset="-122"/>
                <a:ea typeface="微软雅黑" pitchFamily="34" charset="-122"/>
              </a:rPr>
              <a:t>目录 </a:t>
            </a:r>
            <a:endParaRPr lang="en-US" altLang="zh-CN" sz="5060" b="1" spc="211" dirty="0">
              <a:latin typeface="微软雅黑" pitchFamily="34" charset="-122"/>
              <a:ea typeface="微软雅黑" pitchFamily="34" charset="-122"/>
            </a:endParaRPr>
          </a:p>
          <a:p>
            <a:pPr algn="r">
              <a:defRPr/>
            </a:pPr>
            <a:r>
              <a:rPr lang="en-US" altLang="zh-CN" sz="3373" b="1" spc="211" dirty="0">
                <a:latin typeface="微软雅黑" pitchFamily="34" charset="-122"/>
                <a:ea typeface="微软雅黑" pitchFamily="34" charset="-122"/>
              </a:rPr>
              <a:t>CONTENTS</a:t>
            </a:r>
            <a:endParaRPr lang="zh-CN" altLang="en-US" sz="3373" b="1" spc="211" dirty="0">
              <a:latin typeface="微软雅黑" pitchFamily="34" charset="-122"/>
              <a:ea typeface="微软雅黑" pitchFamily="34" charset="-122"/>
            </a:endParaRPr>
          </a:p>
        </p:txBody>
      </p:sp>
      <p:sp>
        <p:nvSpPr>
          <p:cNvPr id="2" name="下箭头 1"/>
          <p:cNvSpPr/>
          <p:nvPr/>
        </p:nvSpPr>
        <p:spPr>
          <a:xfrm rot="16200000">
            <a:off x="4611369" y="2297076"/>
            <a:ext cx="607251" cy="716633"/>
          </a:xfrm>
          <a:prstGeom prst="downArrow">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11809557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ppt_x</p:attrName>
                                        </p:attrNameLst>
                                      </p:cBhvr>
                                      <p:tavLst>
                                        <p:tav tm="0">
                                          <p:val>
                                            <p:strVal val="#ppt_x"/>
                                          </p:val>
                                        </p:tav>
                                        <p:tav tm="100000">
                                          <p:val>
                                            <p:strVal val="#ppt_x"/>
                                          </p:val>
                                        </p:tav>
                                      </p:tavLst>
                                    </p:anim>
                                    <p:anim calcmode="lin" valueType="num">
                                      <p:cBhvr>
                                        <p:cTn id="8" dur="250" fill="hold"/>
                                        <p:tgtEl>
                                          <p:spTgt spid="22"/>
                                        </p:tgtEl>
                                        <p:attrNameLst>
                                          <p:attrName>ppt_y</p:attrName>
                                        </p:attrNameLst>
                                      </p:cBhvr>
                                      <p:tavLst>
                                        <p:tav tm="0">
                                          <p:val>
                                            <p:strVal val="#ppt_y-#ppt_h/2"/>
                                          </p:val>
                                        </p:tav>
                                        <p:tav tm="100000">
                                          <p:val>
                                            <p:strVal val="#ppt_y"/>
                                          </p:val>
                                        </p:tav>
                                      </p:tavLst>
                                    </p:anim>
                                    <p:anim calcmode="lin" valueType="num">
                                      <p:cBhvr>
                                        <p:cTn id="9" dur="250" fill="hold"/>
                                        <p:tgtEl>
                                          <p:spTgt spid="22"/>
                                        </p:tgtEl>
                                        <p:attrNameLst>
                                          <p:attrName>ppt_w</p:attrName>
                                        </p:attrNameLst>
                                      </p:cBhvr>
                                      <p:tavLst>
                                        <p:tav tm="0">
                                          <p:val>
                                            <p:strVal val="#ppt_w"/>
                                          </p:val>
                                        </p:tav>
                                        <p:tav tm="100000">
                                          <p:val>
                                            <p:strVal val="#ppt_w"/>
                                          </p:val>
                                        </p:tav>
                                      </p:tavLst>
                                    </p:anim>
                                    <p:anim calcmode="lin" valueType="num">
                                      <p:cBhvr>
                                        <p:cTn id="10" dur="250" fill="hold"/>
                                        <p:tgtEl>
                                          <p:spTgt spid="22"/>
                                        </p:tgtEl>
                                        <p:attrNameLst>
                                          <p:attrName>ppt_h</p:attrName>
                                        </p:attrNameLst>
                                      </p:cBhvr>
                                      <p:tavLst>
                                        <p:tav tm="0">
                                          <p:val>
                                            <p:fltVal val="0"/>
                                          </p:val>
                                        </p:tav>
                                        <p:tav tm="100000">
                                          <p:val>
                                            <p:strVal val="#ppt_h"/>
                                          </p:val>
                                        </p:tav>
                                      </p:tavLst>
                                    </p:anim>
                                  </p:childTnLst>
                                </p:cTn>
                              </p:par>
                            </p:childTnLst>
                          </p:cTn>
                        </p:par>
                        <p:par>
                          <p:cTn id="11" fill="hold">
                            <p:stCondLst>
                              <p:cond delay="115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childTnLst>
                                </p:cTn>
                              </p:par>
                              <p:par>
                                <p:cTn id="15" presetID="56" presetClass="path" presetSubtype="0" accel="50000" decel="50000" fill="hold" grpId="1" nodeType="withEffect">
                                  <p:stCondLst>
                                    <p:cond delay="0"/>
                                  </p:stCondLst>
                                  <p:childTnLst>
                                    <p:animMotion origin="layout" path="M -0.03737 0.04121 L -6.25E-7 -3.33333E-6 " pathEditMode="relative" rAng="0" ptsTypes="AA">
                                      <p:cBhvr>
                                        <p:cTn id="16" dur="700" fill="hold"/>
                                        <p:tgtEl>
                                          <p:spTgt spid="31"/>
                                        </p:tgtEl>
                                        <p:attrNameLst>
                                          <p:attrName>ppt_x</p:attrName>
                                          <p:attrName>ppt_y</p:attrName>
                                        </p:attrNameLst>
                                      </p:cBhvr>
                                      <p:rCtr x="1862" y="-2060"/>
                                    </p:animMotion>
                                  </p:childTnLst>
                                </p:cTn>
                              </p:par>
                              <p:par>
                                <p:cTn id="17" presetID="22" presetClass="entr" presetSubtype="8"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childTnLst>
                                </p:cTn>
                              </p:par>
                              <p:par>
                                <p:cTn id="23" presetID="56" presetClass="path" presetSubtype="0" accel="50000" decel="50000" fill="hold" grpId="1" nodeType="withEffect">
                                  <p:stCondLst>
                                    <p:cond delay="250"/>
                                  </p:stCondLst>
                                  <p:childTnLst>
                                    <p:animMotion origin="layout" path="M -0.03737 0.0412 L -6.25E-7 2.96296E-6 " pathEditMode="relative" rAng="0" ptsTypes="AA">
                                      <p:cBhvr>
                                        <p:cTn id="24" dur="700" fill="hold"/>
                                        <p:tgtEl>
                                          <p:spTgt spid="33"/>
                                        </p:tgtEl>
                                        <p:attrNameLst>
                                          <p:attrName>ppt_x</p:attrName>
                                          <p:attrName>ppt_y</p:attrName>
                                        </p:attrNameLst>
                                      </p:cBhvr>
                                      <p:rCtr x="1862" y="-2060"/>
                                    </p:animMotion>
                                  </p:childTnLst>
                                </p:cTn>
                              </p:par>
                              <p:par>
                                <p:cTn id="25" presetID="22" presetClass="entr" presetSubtype="8" fill="hold"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1000"/>
                                        <p:tgtEl>
                                          <p:spTgt spid="36"/>
                                        </p:tgtEl>
                                      </p:cBhvr>
                                    </p:animEffect>
                                  </p:childTnLst>
                                </p:cTn>
                              </p:par>
                              <p:par>
                                <p:cTn id="31" presetID="56" presetClass="path" presetSubtype="0" accel="50000" decel="50000" fill="hold" grpId="1" nodeType="withEffect">
                                  <p:stCondLst>
                                    <p:cond delay="500"/>
                                  </p:stCondLst>
                                  <p:childTnLst>
                                    <p:animMotion origin="layout" path="M -0.03737 0.0412 L -6.25E-7 -7.40741E-7 " pathEditMode="relative" rAng="0" ptsTypes="AA">
                                      <p:cBhvr>
                                        <p:cTn id="32" dur="700" fill="hold"/>
                                        <p:tgtEl>
                                          <p:spTgt spid="36"/>
                                        </p:tgtEl>
                                        <p:attrNameLst>
                                          <p:attrName>ppt_x</p:attrName>
                                          <p:attrName>ppt_y</p:attrName>
                                        </p:attrNameLst>
                                      </p:cBhvr>
                                      <p:rCtr x="1862" y="-2060"/>
                                    </p:animMotion>
                                  </p:childTnLst>
                                </p:cTn>
                              </p:par>
                              <p:par>
                                <p:cTn id="33" presetID="22" presetClass="entr" presetSubtype="8" fill="hold" nodeType="withEffect">
                                  <p:stCondLst>
                                    <p:cond delay="75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2650"/>
                            </p:stCondLst>
                            <p:childTnLst>
                              <p:par>
                                <p:cTn id="37" presetID="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0-#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par>
                          <p:cTn id="41" fill="hold">
                            <p:stCondLst>
                              <p:cond delay="3150"/>
                            </p:stCondLst>
                            <p:childTnLst>
                              <p:par>
                                <p:cTn id="42" presetID="26" presetClass="emph" presetSubtype="0" fill="hold" grpId="2" nodeType="afterEffect">
                                  <p:stCondLst>
                                    <p:cond delay="0"/>
                                  </p:stCondLst>
                                  <p:childTnLst>
                                    <p:animEffect transition="out" filter="fade">
                                      <p:cBhvr>
                                        <p:cTn id="43" dur="500" tmFilter="0, 0; .2, .5; .8, .5; 1, 0"/>
                                        <p:tgtEl>
                                          <p:spTgt spid="31"/>
                                        </p:tgtEl>
                                      </p:cBhvr>
                                    </p:animEffect>
                                    <p:animScale>
                                      <p:cBhvr>
                                        <p:cTn id="44" dur="250" autoRev="1" fill="hold"/>
                                        <p:tgtEl>
                                          <p:spTgt spid="31"/>
                                        </p:tgtEl>
                                      </p:cBhvr>
                                      <p:by x="105000" y="105000"/>
                                    </p:animScale>
                                  </p:childTnLst>
                                </p:cTn>
                              </p:par>
                              <p:par>
                                <p:cTn id="45" presetID="26" presetClass="emph" presetSubtype="0" fill="hold" nodeType="withEffect">
                                  <p:stCondLst>
                                    <p:cond delay="0"/>
                                  </p:stCondLst>
                                  <p:childTnLst>
                                    <p:animEffect transition="out" filter="fade">
                                      <p:cBhvr>
                                        <p:cTn id="46" dur="500" tmFilter="0, 0; .2, .5; .8, .5; 1, 0"/>
                                        <p:tgtEl>
                                          <p:spTgt spid="4"/>
                                        </p:tgtEl>
                                      </p:cBhvr>
                                    </p:animEffect>
                                    <p:animScale>
                                      <p:cBhvr>
                                        <p:cTn id="4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3" grpId="0" animBg="1"/>
      <p:bldP spid="33" grpId="1" animBg="1"/>
      <p:bldP spid="36" grpId="0" animBg="1"/>
      <p:bldP spid="36" grpId="1" animBg="1"/>
      <p:bldP spid="22"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1999945" y="2545011"/>
            <a:ext cx="781050" cy="1107996"/>
          </a:xfrm>
          <a:prstGeom prst="rect">
            <a:avLst/>
          </a:prstGeom>
          <a:noFill/>
        </p:spPr>
        <p:txBody>
          <a:bodyPr wrap="square" rtlCol="0">
            <a:spAutoFit/>
          </a:bodyPr>
          <a:lstStyle/>
          <a:p>
            <a:r>
              <a:rPr lang="en-US" altLang="zh-CN" sz="6600" b="1" dirty="0" smtClean="0">
                <a:solidFill>
                  <a:srgbClr val="158F90"/>
                </a:solidFill>
              </a:rPr>
              <a:t>1</a:t>
            </a:r>
            <a:endParaRPr lang="zh-CN" altLang="en-US" sz="6600" b="1" dirty="0">
              <a:solidFill>
                <a:srgbClr val="158F90"/>
              </a:solidFill>
            </a:endParaRPr>
          </a:p>
        </p:txBody>
      </p:sp>
      <p:cxnSp>
        <p:nvCxnSpPr>
          <p:cNvPr id="52" name="直接连接符 51"/>
          <p:cNvCxnSpPr/>
          <p:nvPr/>
        </p:nvCxnSpPr>
        <p:spPr>
          <a:xfrm>
            <a:off x="1350204" y="3653007"/>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3" name="矩形 6"/>
          <p:cNvSpPr>
            <a:spLocks noChangeArrowheads="1"/>
          </p:cNvSpPr>
          <p:nvPr/>
        </p:nvSpPr>
        <p:spPr bwMode="auto">
          <a:xfrm>
            <a:off x="759831" y="3727157"/>
            <a:ext cx="3064955"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草图</a:t>
            </a:r>
            <a:r>
              <a:rPr lang="zh-CN" altLang="en-US" sz="2400" dirty="0" smtClean="0">
                <a:solidFill>
                  <a:srgbClr val="000000"/>
                </a:solidFill>
                <a:latin typeface="微软雅黑" panose="020B0503020204020204" pitchFamily="34" charset="-122"/>
                <a:ea typeface="微软雅黑" panose="020B0503020204020204" pitchFamily="34" charset="-122"/>
              </a:rPr>
              <a:t>原型依靠一双手，线框图除了通过这双手外还可以通过</a:t>
            </a:r>
            <a:r>
              <a:rPr lang="en-US" altLang="zh-CN" sz="2400" dirty="0" err="1" smtClean="0">
                <a:solidFill>
                  <a:srgbClr val="000000"/>
                </a:solidFill>
                <a:latin typeface="微软雅黑" panose="020B0503020204020204" pitchFamily="34" charset="-122"/>
                <a:ea typeface="微软雅黑" panose="020B0503020204020204" pitchFamily="34" charset="-122"/>
              </a:rPr>
              <a:t>visio</a:t>
            </a:r>
            <a:r>
              <a:rPr lang="zh-CN" altLang="en-US" sz="2400" dirty="0" smtClean="0">
                <a:solidFill>
                  <a:srgbClr val="000000"/>
                </a:solidFill>
                <a:latin typeface="微软雅黑" panose="020B0503020204020204" pitchFamily="34" charset="-122"/>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a:p>
            <a:pPr defTabSz="914400" fontAlgn="base">
              <a:lnSpc>
                <a:spcPct val="130000"/>
              </a:lnSpc>
              <a:spcBef>
                <a:spcPct val="0"/>
              </a:spcBef>
              <a:spcAft>
                <a:spcPct val="0"/>
              </a:spcAft>
            </a:pPr>
            <a:r>
              <a:rPr lang="en-US" altLang="zh-CN" sz="2400" dirty="0" smtClean="0">
                <a:solidFill>
                  <a:srgbClr val="181715"/>
                </a:solidFill>
                <a:latin typeface="微软雅黑" panose="020B0503020204020204" pitchFamily="34" charset="-122"/>
                <a:ea typeface="微软雅黑" panose="020B0503020204020204" pitchFamily="34" charset="-122"/>
              </a:rPr>
              <a:t>PPT</a:t>
            </a:r>
            <a:r>
              <a:rPr lang="zh-CN" altLang="en-US" sz="2400" dirty="0" smtClean="0">
                <a:solidFill>
                  <a:srgbClr val="181715"/>
                </a:solidFill>
                <a:latin typeface="微软雅黑" panose="020B0503020204020204" pitchFamily="34" charset="-122"/>
                <a:ea typeface="微软雅黑" panose="020B0503020204020204" pitchFamily="34" charset="-122"/>
              </a:rPr>
              <a:t>、</a:t>
            </a:r>
            <a:r>
              <a:rPr lang="en-US" altLang="zh-CN" sz="2400" dirty="0" smtClean="0">
                <a:solidFill>
                  <a:srgbClr val="181715"/>
                </a:solidFill>
                <a:latin typeface="微软雅黑" panose="020B0503020204020204" pitchFamily="34" charset="-122"/>
                <a:ea typeface="微软雅黑" panose="020B0503020204020204" pitchFamily="34" charset="-122"/>
              </a:rPr>
              <a:t>Sketch</a:t>
            </a:r>
            <a:r>
              <a:rPr lang="zh-CN" altLang="en-US" sz="2400" dirty="0" smtClean="0">
                <a:solidFill>
                  <a:srgbClr val="181715"/>
                </a:solidFill>
                <a:latin typeface="微软雅黑" panose="020B0503020204020204" pitchFamily="34" charset="-122"/>
                <a:ea typeface="微软雅黑" panose="020B0503020204020204" pitchFamily="34" charset="-122"/>
              </a:rPr>
              <a:t>等工具绘制。</a:t>
            </a:r>
            <a:endParaRPr lang="zh-CN" altLang="en-US" sz="2400" dirty="0">
              <a:solidFill>
                <a:srgbClr val="181715"/>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6019493" y="2545011"/>
            <a:ext cx="781050" cy="1107996"/>
          </a:xfrm>
          <a:prstGeom prst="rect">
            <a:avLst/>
          </a:prstGeom>
          <a:noFill/>
        </p:spPr>
        <p:txBody>
          <a:bodyPr wrap="square" rtlCol="0">
            <a:spAutoFit/>
          </a:bodyPr>
          <a:lstStyle/>
          <a:p>
            <a:r>
              <a:rPr lang="en-US" altLang="zh-CN" sz="6600" b="1" dirty="0" smtClean="0">
                <a:solidFill>
                  <a:srgbClr val="158F90"/>
                </a:solidFill>
              </a:rPr>
              <a:t>2</a:t>
            </a:r>
            <a:endParaRPr lang="zh-CN" altLang="en-US" sz="6600" b="1" dirty="0">
              <a:solidFill>
                <a:srgbClr val="158F90"/>
              </a:solidFill>
            </a:endParaRPr>
          </a:p>
        </p:txBody>
      </p:sp>
      <p:cxnSp>
        <p:nvCxnSpPr>
          <p:cNvPr id="55" name="直接连接符 54"/>
          <p:cNvCxnSpPr/>
          <p:nvPr/>
        </p:nvCxnSpPr>
        <p:spPr>
          <a:xfrm>
            <a:off x="5369752" y="3653007"/>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6" name="矩形 6"/>
          <p:cNvSpPr>
            <a:spLocks noChangeArrowheads="1"/>
          </p:cNvSpPr>
          <p:nvPr/>
        </p:nvSpPr>
        <p:spPr bwMode="auto">
          <a:xfrm>
            <a:off x="4634591" y="3727157"/>
            <a:ext cx="306495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2400" dirty="0" smtClean="0">
                <a:solidFill>
                  <a:srgbClr val="000000"/>
                </a:solidFill>
                <a:latin typeface="微软雅黑" panose="020B0503020204020204" pitchFamily="34" charset="-122"/>
                <a:ea typeface="微软雅黑" panose="020B0503020204020204" pitchFamily="34" charset="-122"/>
              </a:rPr>
              <a:t>最为耿直的方法，使用</a:t>
            </a:r>
            <a:r>
              <a:rPr lang="en-US" altLang="zh-CN" sz="2400" dirty="0" smtClean="0">
                <a:solidFill>
                  <a:srgbClr val="000000"/>
                </a:solidFill>
                <a:latin typeface="微软雅黑" panose="020B0503020204020204" pitchFamily="34" charset="-122"/>
                <a:ea typeface="微软雅黑" panose="020B0503020204020204" pitchFamily="34" charset="-122"/>
              </a:rPr>
              <a:t>HTML</a:t>
            </a:r>
            <a:r>
              <a:rPr lang="zh-CN" altLang="en-US" sz="2400" dirty="0" smtClean="0">
                <a:solidFill>
                  <a:srgbClr val="000000"/>
                </a:solidFill>
                <a:latin typeface="微软雅黑" panose="020B0503020204020204" pitchFamily="34" charset="-122"/>
                <a:ea typeface="微软雅黑" panose="020B0503020204020204" pitchFamily="34" charset="-122"/>
              </a:rPr>
              <a:t>语言编写。</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9795156" y="2545011"/>
            <a:ext cx="781050" cy="1107996"/>
          </a:xfrm>
          <a:prstGeom prst="rect">
            <a:avLst/>
          </a:prstGeom>
          <a:noFill/>
        </p:spPr>
        <p:txBody>
          <a:bodyPr wrap="square" rtlCol="0">
            <a:spAutoFit/>
          </a:bodyPr>
          <a:lstStyle/>
          <a:p>
            <a:r>
              <a:rPr lang="en-US" altLang="zh-CN" sz="6600" b="1" dirty="0" smtClean="0">
                <a:solidFill>
                  <a:srgbClr val="158F90"/>
                </a:solidFill>
              </a:rPr>
              <a:t>3</a:t>
            </a:r>
            <a:endParaRPr lang="zh-CN" altLang="en-US" sz="6600" b="1" dirty="0">
              <a:solidFill>
                <a:srgbClr val="158F90"/>
              </a:solidFill>
            </a:endParaRPr>
          </a:p>
        </p:txBody>
      </p:sp>
      <p:cxnSp>
        <p:nvCxnSpPr>
          <p:cNvPr id="58" name="直接连接符 57"/>
          <p:cNvCxnSpPr/>
          <p:nvPr/>
        </p:nvCxnSpPr>
        <p:spPr>
          <a:xfrm>
            <a:off x="9145415" y="3653007"/>
            <a:ext cx="2080532" cy="0"/>
          </a:xfrm>
          <a:prstGeom prst="line">
            <a:avLst/>
          </a:prstGeom>
          <a:ln>
            <a:solidFill>
              <a:srgbClr val="158F90"/>
            </a:solidFill>
          </a:ln>
        </p:spPr>
        <p:style>
          <a:lnRef idx="1">
            <a:schemeClr val="accent1"/>
          </a:lnRef>
          <a:fillRef idx="0">
            <a:schemeClr val="accent1"/>
          </a:fillRef>
          <a:effectRef idx="0">
            <a:schemeClr val="accent1"/>
          </a:effectRef>
          <a:fontRef idx="minor">
            <a:schemeClr val="tx1"/>
          </a:fontRef>
        </p:style>
      </p:cxnSp>
      <p:sp>
        <p:nvSpPr>
          <p:cNvPr id="59" name="矩形 6"/>
          <p:cNvSpPr>
            <a:spLocks noChangeArrowheads="1"/>
          </p:cNvSpPr>
          <p:nvPr/>
        </p:nvSpPr>
        <p:spPr bwMode="auto">
          <a:xfrm>
            <a:off x="8410254" y="3727157"/>
            <a:ext cx="3064955" cy="181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也有专门的界面原型工具，</a:t>
            </a:r>
            <a:r>
              <a:rPr lang="zh-CN" altLang="en-US" sz="2400" dirty="0" smtClean="0">
                <a:solidFill>
                  <a:srgbClr val="000000"/>
                </a:solidFill>
                <a:latin typeface="微软雅黑" panose="020B0503020204020204" pitchFamily="34" charset="-122"/>
                <a:ea typeface="微软雅黑" panose="020B0503020204020204" pitchFamily="34" charset="-122"/>
              </a:rPr>
              <a:t>如</a:t>
            </a:r>
            <a:r>
              <a:rPr lang="en-US" altLang="zh-CN" sz="2400" dirty="0" smtClean="0">
                <a:solidFill>
                  <a:srgbClr val="000000"/>
                </a:solidFill>
                <a:latin typeface="微软雅黑" panose="020B0503020204020204" pitchFamily="34" charset="-122"/>
                <a:ea typeface="微软雅黑" panose="020B0503020204020204" pitchFamily="34" charset="-122"/>
              </a:rPr>
              <a:t>GUI Design Studio</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err="1">
                <a:solidFill>
                  <a:srgbClr val="000000"/>
                </a:solidFill>
                <a:latin typeface="微软雅黑" panose="020B0503020204020204" pitchFamily="34" charset="-122"/>
                <a:ea typeface="微软雅黑" panose="020B0503020204020204" pitchFamily="34" charset="-122"/>
              </a:rPr>
              <a:t>Axure</a:t>
            </a:r>
            <a:r>
              <a:rPr lang="en-US" altLang="zh-CN" sz="2400" dirty="0">
                <a:solidFill>
                  <a:srgbClr val="000000"/>
                </a:solidFill>
                <a:latin typeface="微软雅黑" panose="020B0503020204020204" pitchFamily="34" charset="-122"/>
                <a:ea typeface="微软雅黑" panose="020B0503020204020204" pitchFamily="34" charset="-122"/>
              </a:rPr>
              <a:t> </a:t>
            </a:r>
            <a:r>
              <a:rPr lang="en-US" altLang="zh-CN" sz="2400" dirty="0" err="1">
                <a:solidFill>
                  <a:srgbClr val="000000"/>
                </a:solidFill>
                <a:latin typeface="微软雅黑" panose="020B0503020204020204" pitchFamily="34" charset="-122"/>
                <a:ea typeface="微软雅黑" panose="020B0503020204020204" pitchFamily="34" charset="-122"/>
              </a:rPr>
              <a:t>Rp</a:t>
            </a:r>
            <a:r>
              <a:rPr lang="zh-CN" altLang="en-US" sz="2400" dirty="0">
                <a:solidFill>
                  <a:srgbClr val="000000"/>
                </a:solidFill>
                <a:latin typeface="微软雅黑" panose="020B0503020204020204" pitchFamily="34" charset="-122"/>
                <a:ea typeface="微软雅黑" panose="020B0503020204020204" pitchFamily="34" charset="-122"/>
              </a:rPr>
              <a:t>等。</a:t>
            </a:r>
          </a:p>
          <a:p>
            <a:pPr defTabSz="914400" fontAlgn="base">
              <a:lnSpc>
                <a:spcPct val="130000"/>
              </a:lnSpc>
              <a:spcBef>
                <a:spcPct val="0"/>
              </a:spcBef>
              <a:spcAft>
                <a:spcPct val="0"/>
              </a:spcAft>
            </a:pPr>
            <a:endParaRPr lang="zh-CN" altLang="en-US" sz="1400" dirty="0">
              <a:solidFill>
                <a:srgbClr val="181715"/>
              </a:solidFill>
              <a:latin typeface="Century Gothic" pitchFamily="34" charset="0"/>
            </a:endParaRPr>
          </a:p>
        </p:txBody>
      </p:sp>
      <p:grpSp>
        <p:nvGrpSpPr>
          <p:cNvPr id="60" name="组 20"/>
          <p:cNvGrpSpPr/>
          <p:nvPr/>
        </p:nvGrpSpPr>
        <p:grpSpPr>
          <a:xfrm>
            <a:off x="1759278" y="2016024"/>
            <a:ext cx="1094266" cy="721990"/>
            <a:chOff x="3786188" y="1143000"/>
            <a:chExt cx="615950" cy="406400"/>
          </a:xfrm>
          <a:solidFill>
            <a:schemeClr val="accent1"/>
          </a:solidFill>
        </p:grpSpPr>
        <p:sp>
          <p:nvSpPr>
            <p:cNvPr id="61" name="Freeform 134"/>
            <p:cNvSpPr>
              <a:spLocks noEditPoints="1"/>
            </p:cNvSpPr>
            <p:nvPr/>
          </p:nvSpPr>
          <p:spPr bwMode="auto">
            <a:xfrm>
              <a:off x="3887788" y="1355725"/>
              <a:ext cx="396875" cy="193675"/>
            </a:xfrm>
            <a:custGeom>
              <a:avLst/>
              <a:gdLst/>
              <a:ahLst/>
              <a:cxnLst>
                <a:cxn ang="0">
                  <a:pos x="124" y="122"/>
                </a:cxn>
                <a:cxn ang="0">
                  <a:pos x="102" y="118"/>
                </a:cxn>
                <a:cxn ang="0">
                  <a:pos x="24" y="84"/>
                </a:cxn>
                <a:cxn ang="0">
                  <a:pos x="6" y="70"/>
                </a:cxn>
                <a:cxn ang="0">
                  <a:pos x="0" y="48"/>
                </a:cxn>
                <a:cxn ang="0">
                  <a:pos x="0" y="10"/>
                </a:cxn>
                <a:cxn ang="0">
                  <a:pos x="2" y="4"/>
                </a:cxn>
                <a:cxn ang="0">
                  <a:pos x="8" y="0"/>
                </a:cxn>
                <a:cxn ang="0">
                  <a:pos x="38" y="0"/>
                </a:cxn>
                <a:cxn ang="0">
                  <a:pos x="106" y="26"/>
                </a:cxn>
                <a:cxn ang="0">
                  <a:pos x="116" y="28"/>
                </a:cxn>
                <a:cxn ang="0">
                  <a:pos x="126" y="30"/>
                </a:cxn>
                <a:cxn ang="0">
                  <a:pos x="146" y="26"/>
                </a:cxn>
                <a:cxn ang="0">
                  <a:pos x="204" y="2"/>
                </a:cxn>
                <a:cxn ang="0">
                  <a:pos x="240" y="0"/>
                </a:cxn>
                <a:cxn ang="0">
                  <a:pos x="244" y="2"/>
                </a:cxn>
                <a:cxn ang="0">
                  <a:pos x="248" y="6"/>
                </a:cxn>
                <a:cxn ang="0">
                  <a:pos x="250" y="48"/>
                </a:cxn>
                <a:cxn ang="0">
                  <a:pos x="248" y="58"/>
                </a:cxn>
                <a:cxn ang="0">
                  <a:pos x="234" y="78"/>
                </a:cxn>
                <a:cxn ang="0">
                  <a:pos x="146" y="118"/>
                </a:cxn>
                <a:cxn ang="0">
                  <a:pos x="136" y="122"/>
                </a:cxn>
                <a:cxn ang="0">
                  <a:pos x="124" y="122"/>
                </a:cxn>
                <a:cxn ang="0">
                  <a:pos x="16" y="48"/>
                </a:cxn>
                <a:cxn ang="0">
                  <a:pos x="18" y="54"/>
                </a:cxn>
                <a:cxn ang="0">
                  <a:pos x="24" y="66"/>
                </a:cxn>
                <a:cxn ang="0">
                  <a:pos x="108" y="104"/>
                </a:cxn>
                <a:cxn ang="0">
                  <a:pos x="116" y="106"/>
                </a:cxn>
                <a:cxn ang="0">
                  <a:pos x="124" y="106"/>
                </a:cxn>
                <a:cxn ang="0">
                  <a:pos x="140" y="104"/>
                </a:cxn>
                <a:cxn ang="0">
                  <a:pos x="218" y="70"/>
                </a:cxn>
                <a:cxn ang="0">
                  <a:pos x="228" y="60"/>
                </a:cxn>
                <a:cxn ang="0">
                  <a:pos x="232" y="48"/>
                </a:cxn>
                <a:cxn ang="0">
                  <a:pos x="208" y="18"/>
                </a:cxn>
                <a:cxn ang="0">
                  <a:pos x="154" y="40"/>
                </a:cxn>
                <a:cxn ang="0">
                  <a:pos x="126" y="46"/>
                </a:cxn>
                <a:cxn ang="0">
                  <a:pos x="114" y="44"/>
                </a:cxn>
                <a:cxn ang="0">
                  <a:pos x="38" y="18"/>
                </a:cxn>
              </a:cxnLst>
              <a:rect l="0" t="0" r="r" b="b"/>
              <a:pathLst>
                <a:path w="250" h="122">
                  <a:moveTo>
                    <a:pt x="124" y="122"/>
                  </a:moveTo>
                  <a:lnTo>
                    <a:pt x="124" y="122"/>
                  </a:lnTo>
                  <a:lnTo>
                    <a:pt x="112" y="122"/>
                  </a:lnTo>
                  <a:lnTo>
                    <a:pt x="102" y="118"/>
                  </a:lnTo>
                  <a:lnTo>
                    <a:pt x="24" y="84"/>
                  </a:lnTo>
                  <a:lnTo>
                    <a:pt x="24" y="84"/>
                  </a:lnTo>
                  <a:lnTo>
                    <a:pt x="14" y="78"/>
                  </a:lnTo>
                  <a:lnTo>
                    <a:pt x="6" y="70"/>
                  </a:lnTo>
                  <a:lnTo>
                    <a:pt x="2" y="58"/>
                  </a:lnTo>
                  <a:lnTo>
                    <a:pt x="0" y="48"/>
                  </a:lnTo>
                  <a:lnTo>
                    <a:pt x="0" y="10"/>
                  </a:lnTo>
                  <a:lnTo>
                    <a:pt x="0" y="10"/>
                  </a:lnTo>
                  <a:lnTo>
                    <a:pt x="0" y="6"/>
                  </a:lnTo>
                  <a:lnTo>
                    <a:pt x="2" y="4"/>
                  </a:lnTo>
                  <a:lnTo>
                    <a:pt x="4" y="2"/>
                  </a:lnTo>
                  <a:lnTo>
                    <a:pt x="8" y="0"/>
                  </a:lnTo>
                  <a:lnTo>
                    <a:pt x="38" y="0"/>
                  </a:lnTo>
                  <a:lnTo>
                    <a:pt x="38" y="0"/>
                  </a:lnTo>
                  <a:lnTo>
                    <a:pt x="42" y="2"/>
                  </a:lnTo>
                  <a:lnTo>
                    <a:pt x="106" y="26"/>
                  </a:lnTo>
                  <a:lnTo>
                    <a:pt x="106" y="26"/>
                  </a:lnTo>
                  <a:lnTo>
                    <a:pt x="116" y="28"/>
                  </a:lnTo>
                  <a:lnTo>
                    <a:pt x="126" y="30"/>
                  </a:lnTo>
                  <a:lnTo>
                    <a:pt x="126" y="30"/>
                  </a:lnTo>
                  <a:lnTo>
                    <a:pt x="136" y="28"/>
                  </a:lnTo>
                  <a:lnTo>
                    <a:pt x="146" y="26"/>
                  </a:lnTo>
                  <a:lnTo>
                    <a:pt x="204" y="2"/>
                  </a:lnTo>
                  <a:lnTo>
                    <a:pt x="204" y="2"/>
                  </a:lnTo>
                  <a:lnTo>
                    <a:pt x="206" y="0"/>
                  </a:lnTo>
                  <a:lnTo>
                    <a:pt x="240" y="0"/>
                  </a:lnTo>
                  <a:lnTo>
                    <a:pt x="240" y="0"/>
                  </a:lnTo>
                  <a:lnTo>
                    <a:pt x="244" y="2"/>
                  </a:lnTo>
                  <a:lnTo>
                    <a:pt x="246" y="4"/>
                  </a:lnTo>
                  <a:lnTo>
                    <a:pt x="248" y="6"/>
                  </a:lnTo>
                  <a:lnTo>
                    <a:pt x="250" y="10"/>
                  </a:lnTo>
                  <a:lnTo>
                    <a:pt x="250" y="48"/>
                  </a:lnTo>
                  <a:lnTo>
                    <a:pt x="250" y="48"/>
                  </a:lnTo>
                  <a:lnTo>
                    <a:pt x="248" y="58"/>
                  </a:lnTo>
                  <a:lnTo>
                    <a:pt x="242" y="70"/>
                  </a:lnTo>
                  <a:lnTo>
                    <a:pt x="234" y="78"/>
                  </a:lnTo>
                  <a:lnTo>
                    <a:pt x="224" y="84"/>
                  </a:lnTo>
                  <a:lnTo>
                    <a:pt x="146" y="118"/>
                  </a:lnTo>
                  <a:lnTo>
                    <a:pt x="146" y="118"/>
                  </a:lnTo>
                  <a:lnTo>
                    <a:pt x="136" y="122"/>
                  </a:lnTo>
                  <a:lnTo>
                    <a:pt x="124" y="122"/>
                  </a:lnTo>
                  <a:lnTo>
                    <a:pt x="124" y="122"/>
                  </a:lnTo>
                  <a:close/>
                  <a:moveTo>
                    <a:pt x="16" y="18"/>
                  </a:moveTo>
                  <a:lnTo>
                    <a:pt x="16" y="48"/>
                  </a:lnTo>
                  <a:lnTo>
                    <a:pt x="16" y="48"/>
                  </a:lnTo>
                  <a:lnTo>
                    <a:pt x="18" y="54"/>
                  </a:lnTo>
                  <a:lnTo>
                    <a:pt x="20" y="60"/>
                  </a:lnTo>
                  <a:lnTo>
                    <a:pt x="24" y="66"/>
                  </a:lnTo>
                  <a:lnTo>
                    <a:pt x="30" y="70"/>
                  </a:lnTo>
                  <a:lnTo>
                    <a:pt x="108" y="104"/>
                  </a:lnTo>
                  <a:lnTo>
                    <a:pt x="108" y="104"/>
                  </a:lnTo>
                  <a:lnTo>
                    <a:pt x="116" y="106"/>
                  </a:lnTo>
                  <a:lnTo>
                    <a:pt x="124" y="106"/>
                  </a:lnTo>
                  <a:lnTo>
                    <a:pt x="124" y="106"/>
                  </a:lnTo>
                  <a:lnTo>
                    <a:pt x="132" y="106"/>
                  </a:lnTo>
                  <a:lnTo>
                    <a:pt x="140" y="104"/>
                  </a:lnTo>
                  <a:lnTo>
                    <a:pt x="218" y="70"/>
                  </a:lnTo>
                  <a:lnTo>
                    <a:pt x="218" y="70"/>
                  </a:lnTo>
                  <a:lnTo>
                    <a:pt x="224" y="66"/>
                  </a:lnTo>
                  <a:lnTo>
                    <a:pt x="228" y="60"/>
                  </a:lnTo>
                  <a:lnTo>
                    <a:pt x="232" y="54"/>
                  </a:lnTo>
                  <a:lnTo>
                    <a:pt x="232" y="48"/>
                  </a:lnTo>
                  <a:lnTo>
                    <a:pt x="232" y="18"/>
                  </a:lnTo>
                  <a:lnTo>
                    <a:pt x="208" y="18"/>
                  </a:lnTo>
                  <a:lnTo>
                    <a:pt x="154" y="40"/>
                  </a:lnTo>
                  <a:lnTo>
                    <a:pt x="154" y="40"/>
                  </a:lnTo>
                  <a:lnTo>
                    <a:pt x="140" y="44"/>
                  </a:lnTo>
                  <a:lnTo>
                    <a:pt x="126" y="46"/>
                  </a:lnTo>
                  <a:lnTo>
                    <a:pt x="126" y="46"/>
                  </a:lnTo>
                  <a:lnTo>
                    <a:pt x="114" y="44"/>
                  </a:lnTo>
                  <a:lnTo>
                    <a:pt x="100" y="42"/>
                  </a:lnTo>
                  <a:lnTo>
                    <a:pt x="38" y="18"/>
                  </a:lnTo>
                  <a:lnTo>
                    <a:pt x="16" y="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35"/>
            <p:cNvSpPr>
              <a:spLocks noEditPoints="1"/>
            </p:cNvSpPr>
            <p:nvPr/>
          </p:nvSpPr>
          <p:spPr bwMode="auto">
            <a:xfrm>
              <a:off x="3786188" y="1143000"/>
              <a:ext cx="615950" cy="333375"/>
            </a:xfrm>
            <a:custGeom>
              <a:avLst/>
              <a:gdLst/>
              <a:ahLst/>
              <a:cxnLst>
                <a:cxn ang="0">
                  <a:pos x="380" y="210"/>
                </a:cxn>
                <a:cxn ang="0">
                  <a:pos x="348" y="210"/>
                </a:cxn>
                <a:cxn ang="0">
                  <a:pos x="344" y="210"/>
                </a:cxn>
                <a:cxn ang="0">
                  <a:pos x="340" y="206"/>
                </a:cxn>
                <a:cxn ang="0">
                  <a:pos x="340" y="198"/>
                </a:cxn>
                <a:cxn ang="0">
                  <a:pos x="356" y="90"/>
                </a:cxn>
                <a:cxn ang="0">
                  <a:pos x="214" y="150"/>
                </a:cxn>
                <a:cxn ang="0">
                  <a:pos x="190" y="154"/>
                </a:cxn>
                <a:cxn ang="0">
                  <a:pos x="178" y="154"/>
                </a:cxn>
                <a:cxn ang="0">
                  <a:pos x="14" y="92"/>
                </a:cxn>
                <a:cxn ang="0">
                  <a:pos x="6" y="88"/>
                </a:cxn>
                <a:cxn ang="0">
                  <a:pos x="0" y="80"/>
                </a:cxn>
                <a:cxn ang="0">
                  <a:pos x="0" y="76"/>
                </a:cxn>
                <a:cxn ang="0">
                  <a:pos x="2" y="70"/>
                </a:cxn>
                <a:cxn ang="0">
                  <a:pos x="14" y="62"/>
                </a:cxn>
                <a:cxn ang="0">
                  <a:pos x="168" y="4"/>
                </a:cxn>
                <a:cxn ang="0">
                  <a:pos x="192" y="0"/>
                </a:cxn>
                <a:cxn ang="0">
                  <a:pos x="202" y="2"/>
                </a:cxn>
                <a:cxn ang="0">
                  <a:pos x="362" y="56"/>
                </a:cxn>
                <a:cxn ang="0">
                  <a:pos x="368" y="60"/>
                </a:cxn>
                <a:cxn ang="0">
                  <a:pos x="376" y="66"/>
                </a:cxn>
                <a:cxn ang="0">
                  <a:pos x="376" y="70"/>
                </a:cxn>
                <a:cxn ang="0">
                  <a:pos x="372" y="80"/>
                </a:cxn>
                <a:cxn ang="0">
                  <a:pos x="386" y="198"/>
                </a:cxn>
                <a:cxn ang="0">
                  <a:pos x="388" y="202"/>
                </a:cxn>
                <a:cxn ang="0">
                  <a:pos x="388" y="206"/>
                </a:cxn>
                <a:cxn ang="0">
                  <a:pos x="382" y="210"/>
                </a:cxn>
                <a:cxn ang="0">
                  <a:pos x="380" y="210"/>
                </a:cxn>
                <a:cxn ang="0">
                  <a:pos x="366" y="194"/>
                </a:cxn>
                <a:cxn ang="0">
                  <a:pos x="362" y="194"/>
                </a:cxn>
                <a:cxn ang="0">
                  <a:pos x="174" y="136"/>
                </a:cxn>
                <a:cxn ang="0">
                  <a:pos x="180" y="138"/>
                </a:cxn>
                <a:cxn ang="0">
                  <a:pos x="190" y="138"/>
                </a:cxn>
                <a:cxn ang="0">
                  <a:pos x="206" y="136"/>
                </a:cxn>
                <a:cxn ang="0">
                  <a:pos x="208" y="18"/>
                </a:cxn>
                <a:cxn ang="0">
                  <a:pos x="200" y="18"/>
                </a:cxn>
                <a:cxn ang="0">
                  <a:pos x="192" y="16"/>
                </a:cxn>
                <a:cxn ang="0">
                  <a:pos x="174" y="20"/>
                </a:cxn>
              </a:cxnLst>
              <a:rect l="0" t="0" r="r" b="b"/>
              <a:pathLst>
                <a:path w="388" h="210">
                  <a:moveTo>
                    <a:pt x="380" y="210"/>
                  </a:moveTo>
                  <a:lnTo>
                    <a:pt x="380" y="210"/>
                  </a:lnTo>
                  <a:lnTo>
                    <a:pt x="380" y="210"/>
                  </a:lnTo>
                  <a:lnTo>
                    <a:pt x="348" y="210"/>
                  </a:lnTo>
                  <a:lnTo>
                    <a:pt x="348" y="210"/>
                  </a:lnTo>
                  <a:lnTo>
                    <a:pt x="344" y="210"/>
                  </a:lnTo>
                  <a:lnTo>
                    <a:pt x="340" y="206"/>
                  </a:lnTo>
                  <a:lnTo>
                    <a:pt x="340" y="206"/>
                  </a:lnTo>
                  <a:lnTo>
                    <a:pt x="340" y="202"/>
                  </a:lnTo>
                  <a:lnTo>
                    <a:pt x="340" y="198"/>
                  </a:lnTo>
                  <a:lnTo>
                    <a:pt x="356" y="170"/>
                  </a:lnTo>
                  <a:lnTo>
                    <a:pt x="356" y="90"/>
                  </a:lnTo>
                  <a:lnTo>
                    <a:pt x="214" y="150"/>
                  </a:lnTo>
                  <a:lnTo>
                    <a:pt x="214" y="150"/>
                  </a:lnTo>
                  <a:lnTo>
                    <a:pt x="202" y="154"/>
                  </a:lnTo>
                  <a:lnTo>
                    <a:pt x="190" y="154"/>
                  </a:lnTo>
                  <a:lnTo>
                    <a:pt x="190" y="154"/>
                  </a:lnTo>
                  <a:lnTo>
                    <a:pt x="178" y="154"/>
                  </a:lnTo>
                  <a:lnTo>
                    <a:pt x="168" y="152"/>
                  </a:lnTo>
                  <a:lnTo>
                    <a:pt x="14" y="92"/>
                  </a:lnTo>
                  <a:lnTo>
                    <a:pt x="14" y="92"/>
                  </a:lnTo>
                  <a:lnTo>
                    <a:pt x="6" y="88"/>
                  </a:lnTo>
                  <a:lnTo>
                    <a:pt x="2" y="84"/>
                  </a:lnTo>
                  <a:lnTo>
                    <a:pt x="0" y="80"/>
                  </a:lnTo>
                  <a:lnTo>
                    <a:pt x="0" y="76"/>
                  </a:lnTo>
                  <a:lnTo>
                    <a:pt x="0" y="76"/>
                  </a:lnTo>
                  <a:lnTo>
                    <a:pt x="0" y="74"/>
                  </a:lnTo>
                  <a:lnTo>
                    <a:pt x="2" y="70"/>
                  </a:lnTo>
                  <a:lnTo>
                    <a:pt x="6" y="66"/>
                  </a:lnTo>
                  <a:lnTo>
                    <a:pt x="14" y="62"/>
                  </a:lnTo>
                  <a:lnTo>
                    <a:pt x="168" y="4"/>
                  </a:lnTo>
                  <a:lnTo>
                    <a:pt x="168" y="4"/>
                  </a:lnTo>
                  <a:lnTo>
                    <a:pt x="178" y="2"/>
                  </a:lnTo>
                  <a:lnTo>
                    <a:pt x="192" y="0"/>
                  </a:lnTo>
                  <a:lnTo>
                    <a:pt x="192" y="0"/>
                  </a:lnTo>
                  <a:lnTo>
                    <a:pt x="202" y="2"/>
                  </a:lnTo>
                  <a:lnTo>
                    <a:pt x="214" y="4"/>
                  </a:lnTo>
                  <a:lnTo>
                    <a:pt x="362" y="56"/>
                  </a:lnTo>
                  <a:lnTo>
                    <a:pt x="362" y="56"/>
                  </a:lnTo>
                  <a:lnTo>
                    <a:pt x="368" y="60"/>
                  </a:lnTo>
                  <a:lnTo>
                    <a:pt x="372" y="64"/>
                  </a:lnTo>
                  <a:lnTo>
                    <a:pt x="376" y="66"/>
                  </a:lnTo>
                  <a:lnTo>
                    <a:pt x="376" y="70"/>
                  </a:lnTo>
                  <a:lnTo>
                    <a:pt x="376" y="70"/>
                  </a:lnTo>
                  <a:lnTo>
                    <a:pt x="376" y="74"/>
                  </a:lnTo>
                  <a:lnTo>
                    <a:pt x="372" y="80"/>
                  </a:lnTo>
                  <a:lnTo>
                    <a:pt x="372" y="170"/>
                  </a:lnTo>
                  <a:lnTo>
                    <a:pt x="386" y="198"/>
                  </a:lnTo>
                  <a:lnTo>
                    <a:pt x="386" y="198"/>
                  </a:lnTo>
                  <a:lnTo>
                    <a:pt x="388" y="202"/>
                  </a:lnTo>
                  <a:lnTo>
                    <a:pt x="388" y="202"/>
                  </a:lnTo>
                  <a:lnTo>
                    <a:pt x="388" y="206"/>
                  </a:lnTo>
                  <a:lnTo>
                    <a:pt x="386" y="208"/>
                  </a:lnTo>
                  <a:lnTo>
                    <a:pt x="382" y="210"/>
                  </a:lnTo>
                  <a:lnTo>
                    <a:pt x="380" y="210"/>
                  </a:lnTo>
                  <a:lnTo>
                    <a:pt x="380" y="210"/>
                  </a:lnTo>
                  <a:close/>
                  <a:moveTo>
                    <a:pt x="362" y="194"/>
                  </a:moveTo>
                  <a:lnTo>
                    <a:pt x="366" y="194"/>
                  </a:lnTo>
                  <a:lnTo>
                    <a:pt x="364" y="190"/>
                  </a:lnTo>
                  <a:lnTo>
                    <a:pt x="362" y="194"/>
                  </a:lnTo>
                  <a:close/>
                  <a:moveTo>
                    <a:pt x="20" y="76"/>
                  </a:moveTo>
                  <a:lnTo>
                    <a:pt x="174" y="136"/>
                  </a:lnTo>
                  <a:lnTo>
                    <a:pt x="174" y="136"/>
                  </a:lnTo>
                  <a:lnTo>
                    <a:pt x="180" y="138"/>
                  </a:lnTo>
                  <a:lnTo>
                    <a:pt x="190" y="138"/>
                  </a:lnTo>
                  <a:lnTo>
                    <a:pt x="190" y="138"/>
                  </a:lnTo>
                  <a:lnTo>
                    <a:pt x="198" y="138"/>
                  </a:lnTo>
                  <a:lnTo>
                    <a:pt x="206" y="136"/>
                  </a:lnTo>
                  <a:lnTo>
                    <a:pt x="356" y="72"/>
                  </a:lnTo>
                  <a:lnTo>
                    <a:pt x="208" y="18"/>
                  </a:lnTo>
                  <a:lnTo>
                    <a:pt x="208" y="18"/>
                  </a:lnTo>
                  <a:lnTo>
                    <a:pt x="200" y="18"/>
                  </a:lnTo>
                  <a:lnTo>
                    <a:pt x="192" y="16"/>
                  </a:lnTo>
                  <a:lnTo>
                    <a:pt x="192" y="16"/>
                  </a:lnTo>
                  <a:lnTo>
                    <a:pt x="182" y="18"/>
                  </a:lnTo>
                  <a:lnTo>
                    <a:pt x="174" y="20"/>
                  </a:lnTo>
                  <a:lnTo>
                    <a:pt x="20" y="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63" name="Freeform 148"/>
          <p:cNvSpPr>
            <a:spLocks noEditPoints="1"/>
          </p:cNvSpPr>
          <p:nvPr/>
        </p:nvSpPr>
        <p:spPr bwMode="auto">
          <a:xfrm>
            <a:off x="5938388" y="1950385"/>
            <a:ext cx="771924" cy="812286"/>
          </a:xfrm>
          <a:custGeom>
            <a:avLst/>
            <a:gdLst/>
            <a:ahLst/>
            <a:cxnLst>
              <a:cxn ang="0">
                <a:pos x="238" y="8"/>
              </a:cxn>
              <a:cxn ang="0">
                <a:pos x="234" y="2"/>
              </a:cxn>
              <a:cxn ang="0">
                <a:pos x="78" y="0"/>
              </a:cxn>
              <a:cxn ang="0">
                <a:pos x="72" y="2"/>
              </a:cxn>
              <a:cxn ang="0">
                <a:pos x="68" y="48"/>
              </a:cxn>
              <a:cxn ang="0">
                <a:pos x="16" y="50"/>
              </a:cxn>
              <a:cxn ang="0">
                <a:pos x="0" y="74"/>
              </a:cxn>
              <a:cxn ang="0">
                <a:pos x="2" y="88"/>
              </a:cxn>
              <a:cxn ang="0">
                <a:pos x="44" y="162"/>
              </a:cxn>
              <a:cxn ang="0">
                <a:pos x="44" y="162"/>
              </a:cxn>
              <a:cxn ang="0">
                <a:pos x="62" y="178"/>
              </a:cxn>
              <a:cxn ang="0">
                <a:pos x="72" y="194"/>
              </a:cxn>
              <a:cxn ang="0">
                <a:pos x="96" y="228"/>
              </a:cxn>
              <a:cxn ang="0">
                <a:pos x="132" y="248"/>
              </a:cxn>
              <a:cxn ang="0">
                <a:pos x="126" y="272"/>
              </a:cxn>
              <a:cxn ang="0">
                <a:pos x="106" y="280"/>
              </a:cxn>
              <a:cxn ang="0">
                <a:pos x="98" y="308"/>
              </a:cxn>
              <a:cxn ang="0">
                <a:pos x="72" y="310"/>
              </a:cxn>
              <a:cxn ang="0">
                <a:pos x="72" y="320"/>
              </a:cxn>
              <a:cxn ang="0">
                <a:pos x="114" y="322"/>
              </a:cxn>
              <a:cxn ang="0">
                <a:pos x="228" y="322"/>
              </a:cxn>
              <a:cxn ang="0">
                <a:pos x="236" y="314"/>
              </a:cxn>
              <a:cxn ang="0">
                <a:pos x="228" y="308"/>
              </a:cxn>
              <a:cxn ang="0">
                <a:pos x="208" y="300"/>
              </a:cxn>
              <a:cxn ang="0">
                <a:pos x="190" y="274"/>
              </a:cxn>
              <a:cxn ang="0">
                <a:pos x="160" y="250"/>
              </a:cxn>
              <a:cxn ang="0">
                <a:pos x="188" y="244"/>
              </a:cxn>
              <a:cxn ang="0">
                <a:pos x="220" y="218"/>
              </a:cxn>
              <a:cxn ang="0">
                <a:pos x="236" y="180"/>
              </a:cxn>
              <a:cxn ang="0">
                <a:pos x="252" y="174"/>
              </a:cxn>
              <a:cxn ang="0">
                <a:pos x="262" y="162"/>
              </a:cxn>
              <a:cxn ang="0">
                <a:pos x="302" y="88"/>
              </a:cxn>
              <a:cxn ang="0">
                <a:pos x="306" y="82"/>
              </a:cxn>
              <a:cxn ang="0">
                <a:pos x="304" y="64"/>
              </a:cxn>
              <a:cxn ang="0">
                <a:pos x="280" y="48"/>
              </a:cxn>
              <a:cxn ang="0">
                <a:pos x="68" y="164"/>
              </a:cxn>
              <a:cxn ang="0">
                <a:pos x="56" y="154"/>
              </a:cxn>
              <a:cxn ang="0">
                <a:pos x="16" y="82"/>
              </a:cxn>
              <a:cxn ang="0">
                <a:pos x="14" y="74"/>
              </a:cxn>
              <a:cxn ang="0">
                <a:pos x="18" y="66"/>
              </a:cxn>
              <a:cxn ang="0">
                <a:pos x="68" y="64"/>
              </a:cxn>
              <a:cxn ang="0">
                <a:pos x="180" y="286"/>
              </a:cxn>
              <a:cxn ang="0">
                <a:pos x="192" y="296"/>
              </a:cxn>
              <a:cxn ang="0">
                <a:pos x="112" y="308"/>
              </a:cxn>
              <a:cxn ang="0">
                <a:pos x="114" y="296"/>
              </a:cxn>
              <a:cxn ang="0">
                <a:pos x="126" y="286"/>
              </a:cxn>
              <a:cxn ang="0">
                <a:pos x="222" y="56"/>
              </a:cxn>
              <a:cxn ang="0">
                <a:pos x="222" y="172"/>
              </a:cxn>
              <a:cxn ang="0">
                <a:pos x="222" y="174"/>
              </a:cxn>
              <a:cxn ang="0">
                <a:pos x="208" y="208"/>
              </a:cxn>
              <a:cxn ang="0">
                <a:pos x="178" y="232"/>
              </a:cxn>
              <a:cxn ang="0">
                <a:pos x="152" y="236"/>
              </a:cxn>
              <a:cxn ang="0">
                <a:pos x="116" y="226"/>
              </a:cxn>
              <a:cxn ang="0">
                <a:pos x="90" y="198"/>
              </a:cxn>
              <a:cxn ang="0">
                <a:pos x="84" y="172"/>
              </a:cxn>
              <a:cxn ang="0">
                <a:pos x="82" y="56"/>
              </a:cxn>
              <a:cxn ang="0">
                <a:pos x="222" y="56"/>
              </a:cxn>
              <a:cxn ang="0">
                <a:pos x="290" y="82"/>
              </a:cxn>
              <a:cxn ang="0">
                <a:pos x="250" y="154"/>
              </a:cxn>
              <a:cxn ang="0">
                <a:pos x="238" y="164"/>
              </a:cxn>
              <a:cxn ang="0">
                <a:pos x="280" y="64"/>
              </a:cxn>
              <a:cxn ang="0">
                <a:pos x="290" y="70"/>
              </a:cxn>
              <a:cxn ang="0">
                <a:pos x="290" y="80"/>
              </a:cxn>
            </a:cxnLst>
            <a:rect l="0" t="0" r="r" b="b"/>
            <a:pathLst>
              <a:path w="306" h="322">
                <a:moveTo>
                  <a:pt x="280" y="48"/>
                </a:moveTo>
                <a:lnTo>
                  <a:pt x="238" y="48"/>
                </a:lnTo>
                <a:lnTo>
                  <a:pt x="238" y="8"/>
                </a:lnTo>
                <a:lnTo>
                  <a:pt x="238" y="8"/>
                </a:lnTo>
                <a:lnTo>
                  <a:pt x="236" y="4"/>
                </a:lnTo>
                <a:lnTo>
                  <a:pt x="234" y="2"/>
                </a:lnTo>
                <a:lnTo>
                  <a:pt x="232" y="0"/>
                </a:lnTo>
                <a:lnTo>
                  <a:pt x="228" y="0"/>
                </a:lnTo>
                <a:lnTo>
                  <a:pt x="78" y="0"/>
                </a:lnTo>
                <a:lnTo>
                  <a:pt x="78" y="0"/>
                </a:lnTo>
                <a:lnTo>
                  <a:pt x="74" y="0"/>
                </a:lnTo>
                <a:lnTo>
                  <a:pt x="72" y="2"/>
                </a:lnTo>
                <a:lnTo>
                  <a:pt x="70" y="4"/>
                </a:lnTo>
                <a:lnTo>
                  <a:pt x="68" y="8"/>
                </a:lnTo>
                <a:lnTo>
                  <a:pt x="68" y="48"/>
                </a:lnTo>
                <a:lnTo>
                  <a:pt x="26" y="48"/>
                </a:lnTo>
                <a:lnTo>
                  <a:pt x="26" y="48"/>
                </a:lnTo>
                <a:lnTo>
                  <a:pt x="16" y="50"/>
                </a:lnTo>
                <a:lnTo>
                  <a:pt x="8" y="56"/>
                </a:lnTo>
                <a:lnTo>
                  <a:pt x="2" y="64"/>
                </a:lnTo>
                <a:lnTo>
                  <a:pt x="0" y="74"/>
                </a:lnTo>
                <a:lnTo>
                  <a:pt x="0" y="74"/>
                </a:lnTo>
                <a:lnTo>
                  <a:pt x="0" y="82"/>
                </a:lnTo>
                <a:lnTo>
                  <a:pt x="2" y="88"/>
                </a:lnTo>
                <a:lnTo>
                  <a:pt x="2" y="88"/>
                </a:lnTo>
                <a:lnTo>
                  <a:pt x="4" y="88"/>
                </a:lnTo>
                <a:lnTo>
                  <a:pt x="44" y="162"/>
                </a:lnTo>
                <a:lnTo>
                  <a:pt x="44" y="162"/>
                </a:lnTo>
                <a:lnTo>
                  <a:pt x="44" y="162"/>
                </a:lnTo>
                <a:lnTo>
                  <a:pt x="44" y="162"/>
                </a:lnTo>
                <a:lnTo>
                  <a:pt x="48" y="168"/>
                </a:lnTo>
                <a:lnTo>
                  <a:pt x="54" y="174"/>
                </a:lnTo>
                <a:lnTo>
                  <a:pt x="62" y="178"/>
                </a:lnTo>
                <a:lnTo>
                  <a:pt x="70" y="180"/>
                </a:lnTo>
                <a:lnTo>
                  <a:pt x="70" y="180"/>
                </a:lnTo>
                <a:lnTo>
                  <a:pt x="72" y="194"/>
                </a:lnTo>
                <a:lnTo>
                  <a:pt x="78" y="208"/>
                </a:lnTo>
                <a:lnTo>
                  <a:pt x="86" y="218"/>
                </a:lnTo>
                <a:lnTo>
                  <a:pt x="96" y="228"/>
                </a:lnTo>
                <a:lnTo>
                  <a:pt x="106" y="236"/>
                </a:lnTo>
                <a:lnTo>
                  <a:pt x="118" y="244"/>
                </a:lnTo>
                <a:lnTo>
                  <a:pt x="132" y="248"/>
                </a:lnTo>
                <a:lnTo>
                  <a:pt x="146" y="250"/>
                </a:lnTo>
                <a:lnTo>
                  <a:pt x="146" y="272"/>
                </a:lnTo>
                <a:lnTo>
                  <a:pt x="126" y="272"/>
                </a:lnTo>
                <a:lnTo>
                  <a:pt x="126" y="272"/>
                </a:lnTo>
                <a:lnTo>
                  <a:pt x="114" y="274"/>
                </a:lnTo>
                <a:lnTo>
                  <a:pt x="106" y="280"/>
                </a:lnTo>
                <a:lnTo>
                  <a:pt x="100" y="290"/>
                </a:lnTo>
                <a:lnTo>
                  <a:pt x="98" y="300"/>
                </a:lnTo>
                <a:lnTo>
                  <a:pt x="98" y="308"/>
                </a:lnTo>
                <a:lnTo>
                  <a:pt x="78" y="308"/>
                </a:lnTo>
                <a:lnTo>
                  <a:pt x="78" y="308"/>
                </a:lnTo>
                <a:lnTo>
                  <a:pt x="72" y="310"/>
                </a:lnTo>
                <a:lnTo>
                  <a:pt x="70" y="314"/>
                </a:lnTo>
                <a:lnTo>
                  <a:pt x="70" y="314"/>
                </a:lnTo>
                <a:lnTo>
                  <a:pt x="72" y="320"/>
                </a:lnTo>
                <a:lnTo>
                  <a:pt x="78" y="322"/>
                </a:lnTo>
                <a:lnTo>
                  <a:pt x="98" y="322"/>
                </a:lnTo>
                <a:lnTo>
                  <a:pt x="114" y="322"/>
                </a:lnTo>
                <a:lnTo>
                  <a:pt x="192" y="322"/>
                </a:lnTo>
                <a:lnTo>
                  <a:pt x="208" y="322"/>
                </a:lnTo>
                <a:lnTo>
                  <a:pt x="228" y="322"/>
                </a:lnTo>
                <a:lnTo>
                  <a:pt x="228" y="322"/>
                </a:lnTo>
                <a:lnTo>
                  <a:pt x="234" y="320"/>
                </a:lnTo>
                <a:lnTo>
                  <a:pt x="236" y="314"/>
                </a:lnTo>
                <a:lnTo>
                  <a:pt x="236" y="314"/>
                </a:lnTo>
                <a:lnTo>
                  <a:pt x="234" y="310"/>
                </a:lnTo>
                <a:lnTo>
                  <a:pt x="228" y="308"/>
                </a:lnTo>
                <a:lnTo>
                  <a:pt x="208" y="308"/>
                </a:lnTo>
                <a:lnTo>
                  <a:pt x="208" y="300"/>
                </a:lnTo>
                <a:lnTo>
                  <a:pt x="208" y="300"/>
                </a:lnTo>
                <a:lnTo>
                  <a:pt x="206" y="290"/>
                </a:lnTo>
                <a:lnTo>
                  <a:pt x="200" y="280"/>
                </a:lnTo>
                <a:lnTo>
                  <a:pt x="190" y="274"/>
                </a:lnTo>
                <a:lnTo>
                  <a:pt x="180" y="272"/>
                </a:lnTo>
                <a:lnTo>
                  <a:pt x="160" y="272"/>
                </a:lnTo>
                <a:lnTo>
                  <a:pt x="160" y="250"/>
                </a:lnTo>
                <a:lnTo>
                  <a:pt x="160" y="250"/>
                </a:lnTo>
                <a:lnTo>
                  <a:pt x="174" y="248"/>
                </a:lnTo>
                <a:lnTo>
                  <a:pt x="188" y="244"/>
                </a:lnTo>
                <a:lnTo>
                  <a:pt x="200" y="236"/>
                </a:lnTo>
                <a:lnTo>
                  <a:pt x="210" y="228"/>
                </a:lnTo>
                <a:lnTo>
                  <a:pt x="220" y="218"/>
                </a:lnTo>
                <a:lnTo>
                  <a:pt x="228" y="208"/>
                </a:lnTo>
                <a:lnTo>
                  <a:pt x="232" y="194"/>
                </a:lnTo>
                <a:lnTo>
                  <a:pt x="236" y="180"/>
                </a:lnTo>
                <a:lnTo>
                  <a:pt x="236" y="180"/>
                </a:lnTo>
                <a:lnTo>
                  <a:pt x="244" y="178"/>
                </a:lnTo>
                <a:lnTo>
                  <a:pt x="252" y="174"/>
                </a:lnTo>
                <a:lnTo>
                  <a:pt x="258" y="168"/>
                </a:lnTo>
                <a:lnTo>
                  <a:pt x="262" y="162"/>
                </a:lnTo>
                <a:lnTo>
                  <a:pt x="262" y="162"/>
                </a:lnTo>
                <a:lnTo>
                  <a:pt x="262" y="162"/>
                </a:lnTo>
                <a:lnTo>
                  <a:pt x="302" y="88"/>
                </a:lnTo>
                <a:lnTo>
                  <a:pt x="302" y="88"/>
                </a:lnTo>
                <a:lnTo>
                  <a:pt x="302" y="88"/>
                </a:lnTo>
                <a:lnTo>
                  <a:pt x="302" y="88"/>
                </a:lnTo>
                <a:lnTo>
                  <a:pt x="306" y="82"/>
                </a:lnTo>
                <a:lnTo>
                  <a:pt x="306" y="74"/>
                </a:lnTo>
                <a:lnTo>
                  <a:pt x="306" y="74"/>
                </a:lnTo>
                <a:lnTo>
                  <a:pt x="304" y="64"/>
                </a:lnTo>
                <a:lnTo>
                  <a:pt x="298" y="56"/>
                </a:lnTo>
                <a:lnTo>
                  <a:pt x="290" y="50"/>
                </a:lnTo>
                <a:lnTo>
                  <a:pt x="280" y="48"/>
                </a:lnTo>
                <a:lnTo>
                  <a:pt x="280" y="48"/>
                </a:lnTo>
                <a:close/>
                <a:moveTo>
                  <a:pt x="68" y="164"/>
                </a:moveTo>
                <a:lnTo>
                  <a:pt x="68" y="164"/>
                </a:lnTo>
                <a:lnTo>
                  <a:pt x="62" y="160"/>
                </a:lnTo>
                <a:lnTo>
                  <a:pt x="56" y="154"/>
                </a:lnTo>
                <a:lnTo>
                  <a:pt x="56" y="154"/>
                </a:lnTo>
                <a:lnTo>
                  <a:pt x="56" y="154"/>
                </a:lnTo>
                <a:lnTo>
                  <a:pt x="16" y="82"/>
                </a:lnTo>
                <a:lnTo>
                  <a:pt x="16" y="82"/>
                </a:lnTo>
                <a:lnTo>
                  <a:pt x="16" y="80"/>
                </a:lnTo>
                <a:lnTo>
                  <a:pt x="16" y="80"/>
                </a:lnTo>
                <a:lnTo>
                  <a:pt x="14" y="74"/>
                </a:lnTo>
                <a:lnTo>
                  <a:pt x="14" y="74"/>
                </a:lnTo>
                <a:lnTo>
                  <a:pt x="16" y="70"/>
                </a:lnTo>
                <a:lnTo>
                  <a:pt x="18" y="66"/>
                </a:lnTo>
                <a:lnTo>
                  <a:pt x="22" y="64"/>
                </a:lnTo>
                <a:lnTo>
                  <a:pt x="26" y="64"/>
                </a:lnTo>
                <a:lnTo>
                  <a:pt x="68" y="64"/>
                </a:lnTo>
                <a:lnTo>
                  <a:pt x="68" y="164"/>
                </a:lnTo>
                <a:close/>
                <a:moveTo>
                  <a:pt x="180" y="286"/>
                </a:moveTo>
                <a:lnTo>
                  <a:pt x="180" y="286"/>
                </a:lnTo>
                <a:lnTo>
                  <a:pt x="186" y="288"/>
                </a:lnTo>
                <a:lnTo>
                  <a:pt x="190" y="290"/>
                </a:lnTo>
                <a:lnTo>
                  <a:pt x="192" y="296"/>
                </a:lnTo>
                <a:lnTo>
                  <a:pt x="194" y="300"/>
                </a:lnTo>
                <a:lnTo>
                  <a:pt x="194" y="308"/>
                </a:lnTo>
                <a:lnTo>
                  <a:pt x="112" y="308"/>
                </a:lnTo>
                <a:lnTo>
                  <a:pt x="112" y="300"/>
                </a:lnTo>
                <a:lnTo>
                  <a:pt x="112" y="300"/>
                </a:lnTo>
                <a:lnTo>
                  <a:pt x="114" y="296"/>
                </a:lnTo>
                <a:lnTo>
                  <a:pt x="116" y="290"/>
                </a:lnTo>
                <a:lnTo>
                  <a:pt x="120" y="288"/>
                </a:lnTo>
                <a:lnTo>
                  <a:pt x="126" y="286"/>
                </a:lnTo>
                <a:lnTo>
                  <a:pt x="152" y="286"/>
                </a:lnTo>
                <a:lnTo>
                  <a:pt x="180" y="286"/>
                </a:lnTo>
                <a:close/>
                <a:moveTo>
                  <a:pt x="222" y="56"/>
                </a:moveTo>
                <a:lnTo>
                  <a:pt x="222" y="170"/>
                </a:lnTo>
                <a:lnTo>
                  <a:pt x="222" y="170"/>
                </a:lnTo>
                <a:lnTo>
                  <a:pt x="222" y="172"/>
                </a:lnTo>
                <a:lnTo>
                  <a:pt x="222" y="172"/>
                </a:lnTo>
                <a:lnTo>
                  <a:pt x="222" y="174"/>
                </a:lnTo>
                <a:lnTo>
                  <a:pt x="222" y="174"/>
                </a:lnTo>
                <a:lnTo>
                  <a:pt x="220" y="186"/>
                </a:lnTo>
                <a:lnTo>
                  <a:pt x="216" y="198"/>
                </a:lnTo>
                <a:lnTo>
                  <a:pt x="208" y="208"/>
                </a:lnTo>
                <a:lnTo>
                  <a:pt x="200" y="218"/>
                </a:lnTo>
                <a:lnTo>
                  <a:pt x="190" y="226"/>
                </a:lnTo>
                <a:lnTo>
                  <a:pt x="178" y="232"/>
                </a:lnTo>
                <a:lnTo>
                  <a:pt x="166" y="234"/>
                </a:lnTo>
                <a:lnTo>
                  <a:pt x="152" y="236"/>
                </a:lnTo>
                <a:lnTo>
                  <a:pt x="152" y="236"/>
                </a:lnTo>
                <a:lnTo>
                  <a:pt x="140" y="234"/>
                </a:lnTo>
                <a:lnTo>
                  <a:pt x="128" y="232"/>
                </a:lnTo>
                <a:lnTo>
                  <a:pt x="116" y="226"/>
                </a:lnTo>
                <a:lnTo>
                  <a:pt x="106" y="218"/>
                </a:lnTo>
                <a:lnTo>
                  <a:pt x="98" y="208"/>
                </a:lnTo>
                <a:lnTo>
                  <a:pt x="90" y="198"/>
                </a:lnTo>
                <a:lnTo>
                  <a:pt x="86" y="186"/>
                </a:lnTo>
                <a:lnTo>
                  <a:pt x="84" y="174"/>
                </a:lnTo>
                <a:lnTo>
                  <a:pt x="84" y="172"/>
                </a:lnTo>
                <a:lnTo>
                  <a:pt x="84" y="172"/>
                </a:lnTo>
                <a:lnTo>
                  <a:pt x="82" y="170"/>
                </a:lnTo>
                <a:lnTo>
                  <a:pt x="82" y="56"/>
                </a:lnTo>
                <a:lnTo>
                  <a:pt x="82" y="14"/>
                </a:lnTo>
                <a:lnTo>
                  <a:pt x="222" y="14"/>
                </a:lnTo>
                <a:lnTo>
                  <a:pt x="222" y="56"/>
                </a:lnTo>
                <a:close/>
                <a:moveTo>
                  <a:pt x="290" y="80"/>
                </a:moveTo>
                <a:lnTo>
                  <a:pt x="290" y="80"/>
                </a:lnTo>
                <a:lnTo>
                  <a:pt x="290" y="82"/>
                </a:lnTo>
                <a:lnTo>
                  <a:pt x="250" y="154"/>
                </a:lnTo>
                <a:lnTo>
                  <a:pt x="250" y="154"/>
                </a:lnTo>
                <a:lnTo>
                  <a:pt x="250" y="154"/>
                </a:lnTo>
                <a:lnTo>
                  <a:pt x="250" y="154"/>
                </a:lnTo>
                <a:lnTo>
                  <a:pt x="244" y="160"/>
                </a:lnTo>
                <a:lnTo>
                  <a:pt x="238" y="164"/>
                </a:lnTo>
                <a:lnTo>
                  <a:pt x="238" y="64"/>
                </a:lnTo>
                <a:lnTo>
                  <a:pt x="280" y="64"/>
                </a:lnTo>
                <a:lnTo>
                  <a:pt x="280" y="64"/>
                </a:lnTo>
                <a:lnTo>
                  <a:pt x="284" y="64"/>
                </a:lnTo>
                <a:lnTo>
                  <a:pt x="288" y="66"/>
                </a:lnTo>
                <a:lnTo>
                  <a:pt x="290" y="70"/>
                </a:lnTo>
                <a:lnTo>
                  <a:pt x="292" y="74"/>
                </a:lnTo>
                <a:lnTo>
                  <a:pt x="292" y="74"/>
                </a:lnTo>
                <a:lnTo>
                  <a:pt x="290" y="80"/>
                </a:lnTo>
                <a:lnTo>
                  <a:pt x="290" y="8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56"/>
          <p:cNvSpPr>
            <a:spLocks noEditPoints="1"/>
          </p:cNvSpPr>
          <p:nvPr/>
        </p:nvSpPr>
        <p:spPr bwMode="auto">
          <a:xfrm>
            <a:off x="9704925" y="1967864"/>
            <a:ext cx="768324" cy="729666"/>
          </a:xfrm>
          <a:custGeom>
            <a:avLst/>
            <a:gdLst/>
            <a:ahLst/>
            <a:cxnLst>
              <a:cxn ang="0">
                <a:pos x="30" y="302"/>
              </a:cxn>
              <a:cxn ang="0">
                <a:pos x="24" y="300"/>
              </a:cxn>
              <a:cxn ang="0">
                <a:pos x="8" y="292"/>
              </a:cxn>
              <a:cxn ang="0">
                <a:pos x="0" y="278"/>
              </a:cxn>
              <a:cxn ang="0">
                <a:pos x="0" y="238"/>
              </a:cxn>
              <a:cxn ang="0">
                <a:pos x="2" y="230"/>
              </a:cxn>
              <a:cxn ang="0">
                <a:pos x="12" y="214"/>
              </a:cxn>
              <a:cxn ang="0">
                <a:pos x="100" y="186"/>
              </a:cxn>
              <a:cxn ang="0">
                <a:pos x="90" y="166"/>
              </a:cxn>
              <a:cxn ang="0">
                <a:pos x="76" y="120"/>
              </a:cxn>
              <a:cxn ang="0">
                <a:pos x="74" y="94"/>
              </a:cxn>
              <a:cxn ang="0">
                <a:pos x="80" y="56"/>
              </a:cxn>
              <a:cxn ang="0">
                <a:pos x="98" y="26"/>
              </a:cxn>
              <a:cxn ang="0">
                <a:pos x="124" y="6"/>
              </a:cxn>
              <a:cxn ang="0">
                <a:pos x="158" y="0"/>
              </a:cxn>
              <a:cxn ang="0">
                <a:pos x="176" y="2"/>
              </a:cxn>
              <a:cxn ang="0">
                <a:pos x="208" y="16"/>
              </a:cxn>
              <a:cxn ang="0">
                <a:pos x="230" y="40"/>
              </a:cxn>
              <a:cxn ang="0">
                <a:pos x="242" y="74"/>
              </a:cxn>
              <a:cxn ang="0">
                <a:pos x="244" y="94"/>
              </a:cxn>
              <a:cxn ang="0">
                <a:pos x="236" y="144"/>
              </a:cxn>
              <a:cxn ang="0">
                <a:pos x="216" y="186"/>
              </a:cxn>
              <a:cxn ang="0">
                <a:pos x="296" y="210"/>
              </a:cxn>
              <a:cxn ang="0">
                <a:pos x="312" y="222"/>
              </a:cxn>
              <a:cxn ang="0">
                <a:pos x="318" y="238"/>
              </a:cxn>
              <a:cxn ang="0">
                <a:pos x="318" y="272"/>
              </a:cxn>
              <a:cxn ang="0">
                <a:pos x="316" y="284"/>
              </a:cxn>
              <a:cxn ang="0">
                <a:pos x="300" y="300"/>
              </a:cxn>
              <a:cxn ang="0">
                <a:pos x="288" y="302"/>
              </a:cxn>
              <a:cxn ang="0">
                <a:pos x="158" y="16"/>
              </a:cxn>
              <a:cxn ang="0">
                <a:pos x="144" y="18"/>
              </a:cxn>
              <a:cxn ang="0">
                <a:pos x="118" y="28"/>
              </a:cxn>
              <a:cxn ang="0">
                <a:pos x="102" y="48"/>
              </a:cxn>
              <a:cxn ang="0">
                <a:pos x="92" y="78"/>
              </a:cxn>
              <a:cxn ang="0">
                <a:pos x="90" y="94"/>
              </a:cxn>
              <a:cxn ang="0">
                <a:pos x="98" y="144"/>
              </a:cxn>
              <a:cxn ang="0">
                <a:pos x="120" y="184"/>
              </a:cxn>
              <a:cxn ang="0">
                <a:pos x="26" y="226"/>
              </a:cxn>
              <a:cxn ang="0">
                <a:pos x="22" y="228"/>
              </a:cxn>
              <a:cxn ang="0">
                <a:pos x="16" y="234"/>
              </a:cxn>
              <a:cxn ang="0">
                <a:pos x="16" y="272"/>
              </a:cxn>
              <a:cxn ang="0">
                <a:pos x="18" y="276"/>
              </a:cxn>
              <a:cxn ang="0">
                <a:pos x="24" y="284"/>
              </a:cxn>
              <a:cxn ang="0">
                <a:pos x="288" y="286"/>
              </a:cxn>
              <a:cxn ang="0">
                <a:pos x="292" y="284"/>
              </a:cxn>
              <a:cxn ang="0">
                <a:pos x="300" y="278"/>
              </a:cxn>
              <a:cxn ang="0">
                <a:pos x="302" y="272"/>
              </a:cxn>
              <a:cxn ang="0">
                <a:pos x="302" y="238"/>
              </a:cxn>
              <a:cxn ang="0">
                <a:pos x="298" y="230"/>
              </a:cxn>
              <a:cxn ang="0">
                <a:pos x="292" y="226"/>
              </a:cxn>
              <a:cxn ang="0">
                <a:pos x="198" y="184"/>
              </a:cxn>
              <a:cxn ang="0">
                <a:pos x="210" y="166"/>
              </a:cxn>
              <a:cxn ang="0">
                <a:pos x="224" y="120"/>
              </a:cxn>
              <a:cxn ang="0">
                <a:pos x="226" y="94"/>
              </a:cxn>
              <a:cxn ang="0">
                <a:pos x="222" y="62"/>
              </a:cxn>
              <a:cxn ang="0">
                <a:pos x="208" y="38"/>
              </a:cxn>
              <a:cxn ang="0">
                <a:pos x="188" y="22"/>
              </a:cxn>
              <a:cxn ang="0">
                <a:pos x="158" y="16"/>
              </a:cxn>
            </a:cxnLst>
            <a:rect l="0" t="0" r="r" b="b"/>
            <a:pathLst>
              <a:path w="318" h="302">
                <a:moveTo>
                  <a:pt x="288" y="302"/>
                </a:moveTo>
                <a:lnTo>
                  <a:pt x="30" y="302"/>
                </a:lnTo>
                <a:lnTo>
                  <a:pt x="30" y="302"/>
                </a:lnTo>
                <a:lnTo>
                  <a:pt x="24" y="300"/>
                </a:lnTo>
                <a:lnTo>
                  <a:pt x="18" y="300"/>
                </a:lnTo>
                <a:lnTo>
                  <a:pt x="8" y="292"/>
                </a:lnTo>
                <a:lnTo>
                  <a:pt x="2" y="284"/>
                </a:lnTo>
                <a:lnTo>
                  <a:pt x="0" y="278"/>
                </a:lnTo>
                <a:lnTo>
                  <a:pt x="0" y="272"/>
                </a:lnTo>
                <a:lnTo>
                  <a:pt x="0" y="238"/>
                </a:lnTo>
                <a:lnTo>
                  <a:pt x="0" y="238"/>
                </a:lnTo>
                <a:lnTo>
                  <a:pt x="2" y="230"/>
                </a:lnTo>
                <a:lnTo>
                  <a:pt x="6" y="222"/>
                </a:lnTo>
                <a:lnTo>
                  <a:pt x="12" y="214"/>
                </a:lnTo>
                <a:lnTo>
                  <a:pt x="20" y="210"/>
                </a:lnTo>
                <a:lnTo>
                  <a:pt x="100" y="186"/>
                </a:lnTo>
                <a:lnTo>
                  <a:pt x="100" y="186"/>
                </a:lnTo>
                <a:lnTo>
                  <a:pt x="90" y="166"/>
                </a:lnTo>
                <a:lnTo>
                  <a:pt x="82" y="144"/>
                </a:lnTo>
                <a:lnTo>
                  <a:pt x="76" y="120"/>
                </a:lnTo>
                <a:lnTo>
                  <a:pt x="74" y="94"/>
                </a:lnTo>
                <a:lnTo>
                  <a:pt x="74" y="94"/>
                </a:lnTo>
                <a:lnTo>
                  <a:pt x="76" y="74"/>
                </a:lnTo>
                <a:lnTo>
                  <a:pt x="80" y="56"/>
                </a:lnTo>
                <a:lnTo>
                  <a:pt x="88" y="40"/>
                </a:lnTo>
                <a:lnTo>
                  <a:pt x="98" y="26"/>
                </a:lnTo>
                <a:lnTo>
                  <a:pt x="110" y="16"/>
                </a:lnTo>
                <a:lnTo>
                  <a:pt x="124" y="6"/>
                </a:lnTo>
                <a:lnTo>
                  <a:pt x="140" y="2"/>
                </a:lnTo>
                <a:lnTo>
                  <a:pt x="158" y="0"/>
                </a:lnTo>
                <a:lnTo>
                  <a:pt x="158" y="0"/>
                </a:lnTo>
                <a:lnTo>
                  <a:pt x="176" y="2"/>
                </a:lnTo>
                <a:lnTo>
                  <a:pt x="194" y="6"/>
                </a:lnTo>
                <a:lnTo>
                  <a:pt x="208" y="16"/>
                </a:lnTo>
                <a:lnTo>
                  <a:pt x="220" y="26"/>
                </a:lnTo>
                <a:lnTo>
                  <a:pt x="230" y="40"/>
                </a:lnTo>
                <a:lnTo>
                  <a:pt x="238" y="56"/>
                </a:lnTo>
                <a:lnTo>
                  <a:pt x="242" y="74"/>
                </a:lnTo>
                <a:lnTo>
                  <a:pt x="244" y="94"/>
                </a:lnTo>
                <a:lnTo>
                  <a:pt x="244" y="94"/>
                </a:lnTo>
                <a:lnTo>
                  <a:pt x="242" y="120"/>
                </a:lnTo>
                <a:lnTo>
                  <a:pt x="236" y="144"/>
                </a:lnTo>
                <a:lnTo>
                  <a:pt x="228" y="166"/>
                </a:lnTo>
                <a:lnTo>
                  <a:pt x="216" y="186"/>
                </a:lnTo>
                <a:lnTo>
                  <a:pt x="296" y="210"/>
                </a:lnTo>
                <a:lnTo>
                  <a:pt x="296" y="210"/>
                </a:lnTo>
                <a:lnTo>
                  <a:pt x="306" y="214"/>
                </a:lnTo>
                <a:lnTo>
                  <a:pt x="312" y="222"/>
                </a:lnTo>
                <a:lnTo>
                  <a:pt x="316" y="230"/>
                </a:lnTo>
                <a:lnTo>
                  <a:pt x="318" y="238"/>
                </a:lnTo>
                <a:lnTo>
                  <a:pt x="318" y="272"/>
                </a:lnTo>
                <a:lnTo>
                  <a:pt x="318" y="272"/>
                </a:lnTo>
                <a:lnTo>
                  <a:pt x="316" y="278"/>
                </a:lnTo>
                <a:lnTo>
                  <a:pt x="316" y="284"/>
                </a:lnTo>
                <a:lnTo>
                  <a:pt x="308" y="292"/>
                </a:lnTo>
                <a:lnTo>
                  <a:pt x="300" y="300"/>
                </a:lnTo>
                <a:lnTo>
                  <a:pt x="294" y="300"/>
                </a:lnTo>
                <a:lnTo>
                  <a:pt x="288" y="302"/>
                </a:lnTo>
                <a:lnTo>
                  <a:pt x="288" y="302"/>
                </a:lnTo>
                <a:close/>
                <a:moveTo>
                  <a:pt x="158" y="16"/>
                </a:moveTo>
                <a:lnTo>
                  <a:pt x="158" y="16"/>
                </a:lnTo>
                <a:lnTo>
                  <a:pt x="144" y="18"/>
                </a:lnTo>
                <a:lnTo>
                  <a:pt x="130" y="22"/>
                </a:lnTo>
                <a:lnTo>
                  <a:pt x="118" y="28"/>
                </a:lnTo>
                <a:lnTo>
                  <a:pt x="108" y="38"/>
                </a:lnTo>
                <a:lnTo>
                  <a:pt x="102" y="48"/>
                </a:lnTo>
                <a:lnTo>
                  <a:pt x="96" y="62"/>
                </a:lnTo>
                <a:lnTo>
                  <a:pt x="92" y="78"/>
                </a:lnTo>
                <a:lnTo>
                  <a:pt x="90" y="94"/>
                </a:lnTo>
                <a:lnTo>
                  <a:pt x="90" y="94"/>
                </a:lnTo>
                <a:lnTo>
                  <a:pt x="92" y="120"/>
                </a:lnTo>
                <a:lnTo>
                  <a:pt x="98" y="144"/>
                </a:lnTo>
                <a:lnTo>
                  <a:pt x="108" y="166"/>
                </a:lnTo>
                <a:lnTo>
                  <a:pt x="120" y="184"/>
                </a:lnTo>
                <a:lnTo>
                  <a:pt x="128" y="194"/>
                </a:lnTo>
                <a:lnTo>
                  <a:pt x="26" y="226"/>
                </a:lnTo>
                <a:lnTo>
                  <a:pt x="26" y="226"/>
                </a:lnTo>
                <a:lnTo>
                  <a:pt x="22" y="228"/>
                </a:lnTo>
                <a:lnTo>
                  <a:pt x="18" y="230"/>
                </a:lnTo>
                <a:lnTo>
                  <a:pt x="16" y="234"/>
                </a:lnTo>
                <a:lnTo>
                  <a:pt x="16" y="238"/>
                </a:lnTo>
                <a:lnTo>
                  <a:pt x="16" y="272"/>
                </a:lnTo>
                <a:lnTo>
                  <a:pt x="16" y="272"/>
                </a:lnTo>
                <a:lnTo>
                  <a:pt x="18" y="276"/>
                </a:lnTo>
                <a:lnTo>
                  <a:pt x="20" y="282"/>
                </a:lnTo>
                <a:lnTo>
                  <a:pt x="24" y="284"/>
                </a:lnTo>
                <a:lnTo>
                  <a:pt x="30" y="286"/>
                </a:lnTo>
                <a:lnTo>
                  <a:pt x="288" y="286"/>
                </a:lnTo>
                <a:lnTo>
                  <a:pt x="288" y="286"/>
                </a:lnTo>
                <a:lnTo>
                  <a:pt x="292" y="284"/>
                </a:lnTo>
                <a:lnTo>
                  <a:pt x="296" y="282"/>
                </a:lnTo>
                <a:lnTo>
                  <a:pt x="300" y="278"/>
                </a:lnTo>
                <a:lnTo>
                  <a:pt x="302" y="272"/>
                </a:lnTo>
                <a:lnTo>
                  <a:pt x="302" y="272"/>
                </a:lnTo>
                <a:lnTo>
                  <a:pt x="302" y="238"/>
                </a:lnTo>
                <a:lnTo>
                  <a:pt x="302" y="238"/>
                </a:lnTo>
                <a:lnTo>
                  <a:pt x="300" y="234"/>
                </a:lnTo>
                <a:lnTo>
                  <a:pt x="298" y="230"/>
                </a:lnTo>
                <a:lnTo>
                  <a:pt x="296" y="228"/>
                </a:lnTo>
                <a:lnTo>
                  <a:pt x="292" y="226"/>
                </a:lnTo>
                <a:lnTo>
                  <a:pt x="190" y="194"/>
                </a:lnTo>
                <a:lnTo>
                  <a:pt x="198" y="184"/>
                </a:lnTo>
                <a:lnTo>
                  <a:pt x="198" y="184"/>
                </a:lnTo>
                <a:lnTo>
                  <a:pt x="210" y="166"/>
                </a:lnTo>
                <a:lnTo>
                  <a:pt x="218" y="144"/>
                </a:lnTo>
                <a:lnTo>
                  <a:pt x="224" y="120"/>
                </a:lnTo>
                <a:lnTo>
                  <a:pt x="226" y="94"/>
                </a:lnTo>
                <a:lnTo>
                  <a:pt x="226" y="94"/>
                </a:lnTo>
                <a:lnTo>
                  <a:pt x="226" y="78"/>
                </a:lnTo>
                <a:lnTo>
                  <a:pt x="222" y="62"/>
                </a:lnTo>
                <a:lnTo>
                  <a:pt x="216" y="48"/>
                </a:lnTo>
                <a:lnTo>
                  <a:pt x="208" y="38"/>
                </a:lnTo>
                <a:lnTo>
                  <a:pt x="198" y="28"/>
                </a:lnTo>
                <a:lnTo>
                  <a:pt x="188" y="22"/>
                </a:lnTo>
                <a:lnTo>
                  <a:pt x="174" y="18"/>
                </a:lnTo>
                <a:lnTo>
                  <a:pt x="158" y="16"/>
                </a:lnTo>
                <a:lnTo>
                  <a:pt x="158" y="16"/>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工具介绍</a:t>
            </a:r>
          </a:p>
        </p:txBody>
      </p:sp>
      <p:sp>
        <p:nvSpPr>
          <p:cNvPr id="66" name="椭圆 6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06333224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down)">
                                      <p:cBhvr>
                                        <p:cTn id="12" dur="500"/>
                                        <p:tgtEl>
                                          <p:spTgt spid="51"/>
                                        </p:tgtEl>
                                      </p:cBhvr>
                                    </p:animEffect>
                                  </p:childTnLst>
                                </p:cTn>
                              </p:par>
                              <p:par>
                                <p:cTn id="13" presetID="22" presetClass="entr" presetSubtype="4"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par>
                                <p:cTn id="19" presetID="22" presetClass="entr" presetSubtype="4"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down)">
                                      <p:cBhvr>
                                        <p:cTn id="24" dur="500"/>
                                        <p:tgtEl>
                                          <p:spTgt spid="5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down)">
                                      <p:cBhvr>
                                        <p:cTn id="27" dur="500"/>
                                        <p:tgtEl>
                                          <p:spTgt spid="57"/>
                                        </p:tgtEl>
                                      </p:cBhvr>
                                    </p:animEffect>
                                  </p:childTnLst>
                                </p:cTn>
                              </p:par>
                              <p:par>
                                <p:cTn id="28" presetID="22" presetClass="entr" presetSubtype="4"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down)">
                                      <p:cBhvr>
                                        <p:cTn id="33" dur="500"/>
                                        <p:tgtEl>
                                          <p:spTgt spid="59"/>
                                        </p:tgtEl>
                                      </p:cBhvr>
                                    </p:animEffect>
                                  </p:childTnLst>
                                </p:cTn>
                              </p:par>
                              <p:par>
                                <p:cTn id="34" presetID="22" presetClass="entr" presetSubtype="4"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down)">
                                      <p:cBhvr>
                                        <p:cTn id="36" dur="500"/>
                                        <p:tgtEl>
                                          <p:spTgt spid="6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down)">
                                      <p:cBhvr>
                                        <p:cTn id="39" dur="500"/>
                                        <p:tgtEl>
                                          <p:spTgt spid="6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down)">
                                      <p:cBhvr>
                                        <p:cTn id="42" dur="500"/>
                                        <p:tgtEl>
                                          <p:spTgt spid="6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4" grpId="0"/>
      <p:bldP spid="56" grpId="0"/>
      <p:bldP spid="57" grpId="0"/>
      <p:bldP spid="59" grpId="0"/>
      <p:bldP spid="63" grpId="0" animBg="1"/>
      <p:bldP spid="64" grpId="0" animBg="1"/>
      <p:bldP spid="6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1164052" y="2989133"/>
            <a:ext cx="9921025" cy="2246769"/>
          </a:xfrm>
          <a:prstGeom prst="rect">
            <a:avLst/>
          </a:prstGeom>
          <a:noFill/>
        </p:spPr>
        <p:txBody>
          <a:bodyPr wrap="square" rtlCol="0">
            <a:spAutoFit/>
          </a:bodyPr>
          <a:lstStyle/>
          <a:p>
            <a:r>
              <a:rPr lang="en-US" altLang="zh-CN" sz="2000" dirty="0" err="1"/>
              <a:t>Axure</a:t>
            </a:r>
            <a:r>
              <a:rPr lang="en-US" altLang="zh-CN" sz="2000" dirty="0"/>
              <a:t> RP</a:t>
            </a:r>
            <a:r>
              <a:rPr lang="zh-CN" altLang="en-US" sz="2000" dirty="0"/>
              <a:t>是一个专业的快速原型设计工具。</a:t>
            </a:r>
            <a:r>
              <a:rPr lang="en-US" altLang="zh-CN" sz="2000" dirty="0" err="1" smtClean="0"/>
              <a:t>Axure</a:t>
            </a:r>
            <a:r>
              <a:rPr lang="zh-CN" altLang="en-US" sz="2000" dirty="0" smtClean="0"/>
              <a:t>代表</a:t>
            </a:r>
            <a:r>
              <a:rPr lang="zh-CN" altLang="en-US" sz="2000" dirty="0"/>
              <a:t>美国</a:t>
            </a:r>
            <a:r>
              <a:rPr lang="en-US" altLang="zh-CN" sz="2000" dirty="0" err="1"/>
              <a:t>Axure</a:t>
            </a:r>
            <a:r>
              <a:rPr lang="zh-CN" altLang="en-US" sz="2000" dirty="0"/>
              <a:t>公司；</a:t>
            </a:r>
            <a:r>
              <a:rPr lang="en-US" altLang="zh-CN" sz="2000" dirty="0"/>
              <a:t>RP</a:t>
            </a:r>
            <a:r>
              <a:rPr lang="zh-CN" altLang="en-US" sz="2000" dirty="0"/>
              <a:t>则是</a:t>
            </a:r>
            <a:r>
              <a:rPr lang="en-US" altLang="zh-CN" sz="2000" dirty="0"/>
              <a:t>Rapid Prototyping</a:t>
            </a:r>
            <a:r>
              <a:rPr lang="zh-CN" altLang="en-US" sz="2000" dirty="0"/>
              <a:t>（快速原型）的缩写</a:t>
            </a:r>
            <a:r>
              <a:rPr lang="zh-CN" altLang="en-US" sz="2000" dirty="0" smtClean="0"/>
              <a:t>。</a:t>
            </a:r>
            <a:endParaRPr lang="en-US" altLang="zh-CN" sz="2000" dirty="0" smtClean="0"/>
          </a:p>
          <a:p>
            <a:endParaRPr lang="zh-CN" altLang="en-US" sz="2000" dirty="0"/>
          </a:p>
          <a:p>
            <a:r>
              <a:rPr lang="en-US" altLang="zh-CN" sz="2000" dirty="0" err="1"/>
              <a:t>Axure</a:t>
            </a:r>
            <a:r>
              <a:rPr lang="en-US" altLang="zh-CN" sz="2000" dirty="0"/>
              <a:t> RP</a:t>
            </a:r>
            <a:r>
              <a:rPr lang="zh-CN" altLang="en-US" sz="2000" dirty="0"/>
              <a:t>是美国</a:t>
            </a:r>
            <a:r>
              <a:rPr lang="en-US" altLang="zh-CN" sz="2000" dirty="0" err="1"/>
              <a:t>Axure</a:t>
            </a:r>
            <a:r>
              <a:rPr lang="en-US" altLang="zh-CN" sz="2000" dirty="0"/>
              <a:t> Software Solution</a:t>
            </a:r>
            <a:r>
              <a:rPr lang="zh-CN" altLang="en-US" sz="2000" dirty="0"/>
              <a:t>公司旗舰产品，是一个专业的快速原型设计工具，让负责定义需求和规格、设计功能和界面的专家能够快速创建应用软件或</a:t>
            </a:r>
            <a:r>
              <a:rPr lang="en-US" altLang="zh-CN" sz="2000" dirty="0"/>
              <a:t>Web</a:t>
            </a:r>
            <a:r>
              <a:rPr lang="zh-CN" altLang="en-US" sz="2000" dirty="0"/>
              <a:t>网站的线框图、流程图、原型和规格说明文档。作为专业的原型设计工具，它能快速、高效的创建原型，同时支持多人协作设计和版本控制</a:t>
            </a:r>
            <a:r>
              <a:rPr lang="zh-CN" altLang="en-US" sz="2000" dirty="0" smtClean="0"/>
              <a:t>管理。</a:t>
            </a:r>
            <a:endParaRPr lang="en-US" altLang="zh-CN" sz="2000" dirty="0" smtClean="0"/>
          </a:p>
        </p:txBody>
      </p:sp>
      <p:sp>
        <p:nvSpPr>
          <p:cNvPr id="3" name="TextBox 5"/>
          <p:cNvSpPr txBox="1"/>
          <p:nvPr/>
        </p:nvSpPr>
        <p:spPr>
          <a:xfrm>
            <a:off x="1254204" y="1603042"/>
            <a:ext cx="2399763" cy="707886"/>
          </a:xfrm>
          <a:prstGeom prst="rect">
            <a:avLst/>
          </a:prstGeom>
          <a:noFill/>
        </p:spPr>
        <p:txBody>
          <a:bodyPr wrap="square" rtlCol="0">
            <a:spAutoFit/>
          </a:bodyPr>
          <a:lstStyle/>
          <a:p>
            <a:r>
              <a:rPr lang="en-US" altLang="zh-CN" sz="4000" dirty="0" err="1" smtClean="0"/>
              <a:t>Axure</a:t>
            </a:r>
            <a:r>
              <a:rPr lang="en-US" altLang="zh-CN" sz="4000" dirty="0" smtClean="0"/>
              <a:t> R</a:t>
            </a:r>
            <a:r>
              <a:rPr lang="en-US" altLang="zh-CN" sz="4000" dirty="0"/>
              <a:t>P</a:t>
            </a:r>
            <a:endParaRPr lang="zh-CN" altLang="en-US" sz="4000" dirty="0"/>
          </a:p>
        </p:txBody>
      </p:sp>
      <p:pic>
        <p:nvPicPr>
          <p:cNvPr id="4" name="图片 3"/>
          <p:cNvPicPr>
            <a:picLocks noChangeAspect="1"/>
          </p:cNvPicPr>
          <p:nvPr/>
        </p:nvPicPr>
        <p:blipFill>
          <a:blip r:embed="rId2"/>
          <a:stretch>
            <a:fillRect/>
          </a:stretch>
        </p:blipFill>
        <p:spPr>
          <a:xfrm>
            <a:off x="7179784" y="1480794"/>
            <a:ext cx="3447619" cy="952381"/>
          </a:xfrm>
          <a:prstGeom prst="rect">
            <a:avLst/>
          </a:prstGeom>
        </p:spPr>
      </p:pic>
      <p:sp>
        <p:nvSpPr>
          <p:cNvPr id="5"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工具介绍</a:t>
            </a:r>
          </a:p>
        </p:txBody>
      </p:sp>
      <p:sp>
        <p:nvSpPr>
          <p:cNvPr id="6" name="椭圆 5"/>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44769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66253" y="3632063"/>
            <a:ext cx="5281210" cy="2200527"/>
            <a:chOff x="3960309" y="3165179"/>
            <a:chExt cx="4579147" cy="1908000"/>
          </a:xfrm>
        </p:grpSpPr>
        <p:sp>
          <p:nvSpPr>
            <p:cNvPr id="7"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4"/>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7"/>
            <p:cNvSpPr>
              <a:spLocks/>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8"/>
            <p:cNvSpPr>
              <a:spLocks/>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2"/>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
            <p:cNvSpPr>
              <a:spLocks/>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任意多边形 100"/>
          <p:cNvSpPr/>
          <p:nvPr/>
        </p:nvSpPr>
        <p:spPr bwMode="auto">
          <a:xfrm>
            <a:off x="8551234" y="4096105"/>
            <a:ext cx="2940691" cy="33075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1054596">
              <a:lnSpc>
                <a:spcPct val="120000"/>
              </a:lnSpc>
              <a:defRPr/>
            </a:pPr>
            <a:endParaRPr lang="zh-CN" altLang="en-US" sz="115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任意多边形 108"/>
          <p:cNvSpPr/>
          <p:nvPr/>
        </p:nvSpPr>
        <p:spPr bwMode="auto">
          <a:xfrm flipH="1">
            <a:off x="1346827" y="4451572"/>
            <a:ext cx="2942591" cy="33075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1054596">
              <a:lnSpc>
                <a:spcPct val="120000"/>
              </a:lnSpc>
              <a:defRPr/>
            </a:pPr>
            <a:endParaRPr lang="zh-CN" altLang="en-US" sz="115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6"/>
          <p:cNvSpPr>
            <a:spLocks noChangeAspect="1" noEditPoints="1"/>
          </p:cNvSpPr>
          <p:nvPr/>
        </p:nvSpPr>
        <p:spPr bwMode="auto">
          <a:xfrm>
            <a:off x="4478225" y="4635546"/>
            <a:ext cx="261706" cy="278781"/>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105461" tIns="52729" rIns="105461" bIns="52729" numCol="1" anchor="t" anchorCtr="0" compatLnSpc="1">
            <a:prstTxWarp prst="textNoShape">
              <a:avLst/>
            </a:prstTxWarp>
          </a:bodyPr>
          <a:lstStyle/>
          <a:p>
            <a:pPr>
              <a:lnSpc>
                <a:spcPct val="120000"/>
              </a:lnSpc>
            </a:pPr>
            <a:endParaRPr lang="en-US" sz="207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1"/>
          <p:cNvSpPr>
            <a:spLocks noChangeAspect="1" noEditPoints="1"/>
          </p:cNvSpPr>
          <p:nvPr/>
        </p:nvSpPr>
        <p:spPr bwMode="auto">
          <a:xfrm>
            <a:off x="5431463" y="4609931"/>
            <a:ext cx="337297" cy="337652"/>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105461" tIns="52729" rIns="105461" bIns="52729" numCol="1" anchor="t" anchorCtr="0" compatLnSpc="1">
            <a:prstTxWarp prst="textNoShape">
              <a:avLst/>
            </a:prstTxWarp>
          </a:bodyPr>
          <a:lstStyle/>
          <a:p>
            <a:pPr>
              <a:lnSpc>
                <a:spcPct val="120000"/>
              </a:lnSpc>
            </a:pPr>
            <a:endParaRPr lang="en-US" sz="207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1"/>
          <p:cNvSpPr>
            <a:spLocks noChangeAspect="1" noEditPoints="1"/>
          </p:cNvSpPr>
          <p:nvPr/>
        </p:nvSpPr>
        <p:spPr bwMode="auto">
          <a:xfrm>
            <a:off x="6704557" y="4624468"/>
            <a:ext cx="293862" cy="29478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105461" tIns="52729" rIns="105461" bIns="52729" numCol="1" anchor="t" anchorCtr="0" compatLnSpc="1">
            <a:prstTxWarp prst="textNoShape">
              <a:avLst/>
            </a:prstTxWarp>
          </a:bodyPr>
          <a:lstStyle/>
          <a:p>
            <a:pPr>
              <a:lnSpc>
                <a:spcPct val="120000"/>
              </a:lnSpc>
            </a:pPr>
            <a:endParaRPr lang="en-US" sz="207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26"/>
          <p:cNvSpPr>
            <a:spLocks noChangeAspect="1"/>
          </p:cNvSpPr>
          <p:nvPr/>
        </p:nvSpPr>
        <p:spPr bwMode="auto">
          <a:xfrm>
            <a:off x="8161666" y="4636899"/>
            <a:ext cx="280240" cy="29063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05461" tIns="52729" rIns="105461" bIns="52729" numCol="1" anchor="t" anchorCtr="0" compatLnSpc="1">
            <a:prstTxWarp prst="textNoShape">
              <a:avLst/>
            </a:prstTxWarp>
          </a:bodyPr>
          <a:lstStyle/>
          <a:p>
            <a:pPr>
              <a:lnSpc>
                <a:spcPct val="120000"/>
              </a:lnSpc>
            </a:pPr>
            <a:endParaRPr lang="en-US" sz="207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 Placeholder 7"/>
          <p:cNvSpPr txBox="1">
            <a:spLocks/>
          </p:cNvSpPr>
          <p:nvPr/>
        </p:nvSpPr>
        <p:spPr>
          <a:xfrm>
            <a:off x="1748855" y="1415523"/>
            <a:ext cx="1415623" cy="356823"/>
          </a:xfrm>
          <a:prstGeom prst="rect">
            <a:avLst/>
          </a:prstGeom>
        </p:spPr>
        <p:txBody>
          <a:bodyPr vert="horz" lIns="0" tIns="103860" rIns="0" bIns="10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r>
              <a:rPr lang="zh-CN" altLang="en-US" sz="2400" b="0" dirty="0" smtClean="0">
                <a:latin typeface="Arial" panose="020B0604020202020204" pitchFamily="34" charset="0"/>
                <a:ea typeface="微软雅黑" panose="020B0503020204020204" pitchFamily="34" charset="-122"/>
                <a:cs typeface="+mn-ea"/>
                <a:sym typeface="Arial" panose="020B0604020202020204" pitchFamily="34" charset="0"/>
              </a:rPr>
              <a:t>参考文献</a:t>
            </a:r>
            <a:endParaRPr lang="zh-CN" altLang="en-US" sz="2400" b="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 Placeholder 2"/>
          <p:cNvSpPr txBox="1">
            <a:spLocks/>
          </p:cNvSpPr>
          <p:nvPr/>
        </p:nvSpPr>
        <p:spPr>
          <a:xfrm>
            <a:off x="568737" y="2128203"/>
            <a:ext cx="6220678" cy="2325392"/>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参考资料：</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Axure</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RP8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设计  图解视频教程        </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人民</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邮电出版社</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Axure</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RP8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产品原型设计快速上手指南     </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人民</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邮电出版社</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软件需求（第三版）            </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清华大学出版社</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hlinkClick r:id="rId3"/>
              </a:rPr>
              <a:t>有效</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hlinkClick r:id="rId3"/>
              </a:rPr>
              <a:t>划分视觉层级</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hlinkClick r:id="rId4"/>
              </a:rPr>
              <a:t>提高视觉层次感！图文科普影响视觉重心的</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hlinkClick r:id="rId4"/>
              </a:rPr>
              <a:t>6</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hlinkClick r:id="rId4"/>
              </a:rPr>
              <a:t>个因素</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 Placeholder 7"/>
          <p:cNvSpPr txBox="1">
            <a:spLocks/>
          </p:cNvSpPr>
          <p:nvPr/>
        </p:nvSpPr>
        <p:spPr>
          <a:xfrm>
            <a:off x="9021663" y="958971"/>
            <a:ext cx="1415623" cy="356823"/>
          </a:xfrm>
          <a:prstGeom prst="rect">
            <a:avLst/>
          </a:prstGeom>
        </p:spPr>
        <p:txBody>
          <a:bodyPr vert="horz" lIns="0" tIns="103860" rIns="0" bIns="10386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nSpc>
                <a:spcPct val="120000"/>
              </a:lnSpc>
            </a:pPr>
            <a:r>
              <a:rPr lang="zh-CN" altLang="en-US" sz="2000" b="0" dirty="0">
                <a:latin typeface="Arial" panose="020B0604020202020204" pitchFamily="34" charset="0"/>
                <a:ea typeface="微软雅黑" panose="020B0503020204020204" pitchFamily="34" charset="-122"/>
                <a:cs typeface="+mn-ea"/>
                <a:sym typeface="Arial" panose="020B0604020202020204" pitchFamily="34" charset="0"/>
              </a:rPr>
              <a:t>小组分工</a:t>
            </a:r>
          </a:p>
        </p:txBody>
      </p:sp>
      <p:sp>
        <p:nvSpPr>
          <p:cNvPr id="33" name="Text Placeholder 2"/>
          <p:cNvSpPr txBox="1">
            <a:spLocks/>
          </p:cNvSpPr>
          <p:nvPr/>
        </p:nvSpPr>
        <p:spPr>
          <a:xfrm>
            <a:off x="7155731" y="1415523"/>
            <a:ext cx="4458220" cy="57839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组内打分：</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李捷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制作及界面原型发帖界面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9.2</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厉佩</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强 界面原型注册，登陆界面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9.4</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蒋家俊 文档审查及界面原型修改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9.1</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朱秉 用例图，用例描述及出题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9.3</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周</a:t>
            </a:r>
            <a:r>
              <a:rPr lang="zh-CN" altLang="en-US" sz="1800" dirty="0" smtClean="0">
                <a:solidFill>
                  <a:schemeClr val="tx1">
                    <a:lumMod val="75000"/>
                    <a:lumOff val="25000"/>
                  </a:schemeClr>
                </a:solidFill>
                <a:latin typeface="微软雅黑" panose="020B0503020204020204" pitchFamily="34" charset="-122"/>
                <a:ea typeface="微软雅黑" panose="020B0503020204020204" pitchFamily="34" charset="-122"/>
              </a:rPr>
              <a:t>盛 界面原型帖子界面 </a:t>
            </a:r>
            <a:r>
              <a:rPr lang="en-US" altLang="zh-CN" sz="1800" dirty="0" smtClean="0">
                <a:solidFill>
                  <a:schemeClr val="tx1">
                    <a:lumMod val="75000"/>
                    <a:lumOff val="25000"/>
                  </a:schemeClr>
                </a:solidFill>
                <a:latin typeface="微软雅黑" panose="020B0503020204020204" pitchFamily="34" charset="-122"/>
                <a:ea typeface="微软雅黑" panose="020B0503020204020204" pitchFamily="34" charset="-122"/>
              </a:rPr>
              <a:t>9.0</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工具介绍</a:t>
            </a:r>
          </a:p>
        </p:txBody>
      </p:sp>
      <p:sp>
        <p:nvSpPr>
          <p:cNvPr id="35" name="椭圆 34"/>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852972468"/>
      </p:ext>
    </p:extLst>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childTnLst>
                          </p:cTn>
                        </p:par>
                        <p:par>
                          <p:cTn id="8" fill="hold">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4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9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4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3400"/>
                            </p:stCondLst>
                            <p:childTnLst>
                              <p:par>
                                <p:cTn id="31" presetID="53" presetClass="entr" presetSubtype="16" fill="hold" grpId="0" nodeType="after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anim calcmode="lin" valueType="num">
                                      <p:cBhvr>
                                        <p:cTn id="33" dur="4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4" dur="4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35" dur="400"/>
                                        <p:tgtEl>
                                          <p:spTgt spid="26">
                                            <p:txEl>
                                              <p:pRg st="0" end="0"/>
                                            </p:txEl>
                                          </p:spTgt>
                                        </p:tgtEl>
                                      </p:cBhvr>
                                    </p:animEffect>
                                  </p:childTnLst>
                                </p:cTn>
                              </p:par>
                            </p:childTnLst>
                          </p:cTn>
                        </p:par>
                        <p:par>
                          <p:cTn id="36" fill="hold">
                            <p:stCondLst>
                              <p:cond delay="3800"/>
                            </p:stCondLst>
                            <p:childTnLst>
                              <p:par>
                                <p:cTn id="37" presetID="53" presetClass="entr" presetSubtype="16" fill="hold" grpId="0" nodeType="afterEffect">
                                  <p:stCondLst>
                                    <p:cond delay="0"/>
                                  </p:stCondLst>
                                  <p:childTnLst>
                                    <p:set>
                                      <p:cBhvr>
                                        <p:cTn id="38" dur="1" fill="hold">
                                          <p:stCondLst>
                                            <p:cond delay="0"/>
                                          </p:stCondLst>
                                        </p:cTn>
                                        <p:tgtEl>
                                          <p:spTgt spid="27">
                                            <p:txEl>
                                              <p:pRg st="0" end="0"/>
                                            </p:txEl>
                                          </p:spTgt>
                                        </p:tgtEl>
                                        <p:attrNameLst>
                                          <p:attrName>style.visibility</p:attrName>
                                        </p:attrNameLst>
                                      </p:cBhvr>
                                      <p:to>
                                        <p:strVal val="visible"/>
                                      </p:to>
                                    </p:set>
                                    <p:anim calcmode="lin" valueType="num">
                                      <p:cBhvr>
                                        <p:cTn id="39" dur="4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0" dur="4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1" dur="400"/>
                                        <p:tgtEl>
                                          <p:spTgt spid="27">
                                            <p:txEl>
                                              <p:pRg st="0" end="0"/>
                                            </p:txEl>
                                          </p:spTgt>
                                        </p:tgtEl>
                                      </p:cBhvr>
                                    </p:animEffect>
                                  </p:childTnLst>
                                </p:cTn>
                              </p:par>
                            </p:childTnLst>
                          </p:cTn>
                        </p:par>
                        <p:par>
                          <p:cTn id="42" fill="hold">
                            <p:stCondLst>
                              <p:cond delay="4200"/>
                            </p:stCondLst>
                            <p:childTnLst>
                              <p:par>
                                <p:cTn id="43" presetID="53" presetClass="entr" presetSubtype="16" fill="hold" grpId="0" nodeType="afterEffect">
                                  <p:stCondLst>
                                    <p:cond delay="0"/>
                                  </p:stCondLst>
                                  <p:childTnLst>
                                    <p:set>
                                      <p:cBhvr>
                                        <p:cTn id="44" dur="1" fill="hold">
                                          <p:stCondLst>
                                            <p:cond delay="0"/>
                                          </p:stCondLst>
                                        </p:cTn>
                                        <p:tgtEl>
                                          <p:spTgt spid="27">
                                            <p:txEl>
                                              <p:pRg st="1" end="1"/>
                                            </p:txEl>
                                          </p:spTgt>
                                        </p:tgtEl>
                                        <p:attrNameLst>
                                          <p:attrName>style.visibility</p:attrName>
                                        </p:attrNameLst>
                                      </p:cBhvr>
                                      <p:to>
                                        <p:strVal val="visible"/>
                                      </p:to>
                                    </p:set>
                                    <p:anim calcmode="lin" valueType="num">
                                      <p:cBhvr>
                                        <p:cTn id="45" dur="400" fill="hold"/>
                                        <p:tgtEl>
                                          <p:spTgt spid="27">
                                            <p:txEl>
                                              <p:pRg st="1" end="1"/>
                                            </p:txEl>
                                          </p:spTgt>
                                        </p:tgtEl>
                                        <p:attrNameLst>
                                          <p:attrName>ppt_w</p:attrName>
                                        </p:attrNameLst>
                                      </p:cBhvr>
                                      <p:tavLst>
                                        <p:tav tm="0">
                                          <p:val>
                                            <p:fltVal val="0"/>
                                          </p:val>
                                        </p:tav>
                                        <p:tav tm="100000">
                                          <p:val>
                                            <p:strVal val="#ppt_w"/>
                                          </p:val>
                                        </p:tav>
                                      </p:tavLst>
                                    </p:anim>
                                    <p:anim calcmode="lin" valueType="num">
                                      <p:cBhvr>
                                        <p:cTn id="46" dur="400" fill="hold"/>
                                        <p:tgtEl>
                                          <p:spTgt spid="27">
                                            <p:txEl>
                                              <p:pRg st="1" end="1"/>
                                            </p:txEl>
                                          </p:spTgt>
                                        </p:tgtEl>
                                        <p:attrNameLst>
                                          <p:attrName>ppt_h</p:attrName>
                                        </p:attrNameLst>
                                      </p:cBhvr>
                                      <p:tavLst>
                                        <p:tav tm="0">
                                          <p:val>
                                            <p:fltVal val="0"/>
                                          </p:val>
                                        </p:tav>
                                        <p:tav tm="100000">
                                          <p:val>
                                            <p:strVal val="#ppt_h"/>
                                          </p:val>
                                        </p:tav>
                                      </p:tavLst>
                                    </p:anim>
                                    <p:animEffect transition="in" filter="fade">
                                      <p:cBhvr>
                                        <p:cTn id="47" dur="400"/>
                                        <p:tgtEl>
                                          <p:spTgt spid="27">
                                            <p:txEl>
                                              <p:pRg st="1" end="1"/>
                                            </p:txEl>
                                          </p:spTgt>
                                        </p:tgtEl>
                                      </p:cBhvr>
                                    </p:animEffect>
                                  </p:childTnLst>
                                </p:cTn>
                              </p:par>
                            </p:childTnLst>
                          </p:cTn>
                        </p:par>
                        <p:par>
                          <p:cTn id="48" fill="hold">
                            <p:stCondLst>
                              <p:cond delay="4600"/>
                            </p:stCondLst>
                            <p:childTnLst>
                              <p:par>
                                <p:cTn id="49" presetID="53" presetClass="entr" presetSubtype="16" fill="hold" grpId="0" nodeType="afterEffect">
                                  <p:stCondLst>
                                    <p:cond delay="0"/>
                                  </p:stCondLst>
                                  <p:childTnLst>
                                    <p:set>
                                      <p:cBhvr>
                                        <p:cTn id="50" dur="1" fill="hold">
                                          <p:stCondLst>
                                            <p:cond delay="0"/>
                                          </p:stCondLst>
                                        </p:cTn>
                                        <p:tgtEl>
                                          <p:spTgt spid="27">
                                            <p:txEl>
                                              <p:pRg st="2" end="2"/>
                                            </p:txEl>
                                          </p:spTgt>
                                        </p:tgtEl>
                                        <p:attrNameLst>
                                          <p:attrName>style.visibility</p:attrName>
                                        </p:attrNameLst>
                                      </p:cBhvr>
                                      <p:to>
                                        <p:strVal val="visible"/>
                                      </p:to>
                                    </p:set>
                                    <p:anim calcmode="lin" valueType="num">
                                      <p:cBhvr>
                                        <p:cTn id="51" dur="400" fill="hold"/>
                                        <p:tgtEl>
                                          <p:spTgt spid="27">
                                            <p:txEl>
                                              <p:pRg st="2" end="2"/>
                                            </p:txEl>
                                          </p:spTgt>
                                        </p:tgtEl>
                                        <p:attrNameLst>
                                          <p:attrName>ppt_w</p:attrName>
                                        </p:attrNameLst>
                                      </p:cBhvr>
                                      <p:tavLst>
                                        <p:tav tm="0">
                                          <p:val>
                                            <p:fltVal val="0"/>
                                          </p:val>
                                        </p:tav>
                                        <p:tav tm="100000">
                                          <p:val>
                                            <p:strVal val="#ppt_w"/>
                                          </p:val>
                                        </p:tav>
                                      </p:tavLst>
                                    </p:anim>
                                    <p:anim calcmode="lin" valueType="num">
                                      <p:cBhvr>
                                        <p:cTn id="52" dur="400" fill="hold"/>
                                        <p:tgtEl>
                                          <p:spTgt spid="27">
                                            <p:txEl>
                                              <p:pRg st="2" end="2"/>
                                            </p:txEl>
                                          </p:spTgt>
                                        </p:tgtEl>
                                        <p:attrNameLst>
                                          <p:attrName>ppt_h</p:attrName>
                                        </p:attrNameLst>
                                      </p:cBhvr>
                                      <p:tavLst>
                                        <p:tav tm="0">
                                          <p:val>
                                            <p:fltVal val="0"/>
                                          </p:val>
                                        </p:tav>
                                        <p:tav tm="100000">
                                          <p:val>
                                            <p:strVal val="#ppt_h"/>
                                          </p:val>
                                        </p:tav>
                                      </p:tavLst>
                                    </p:anim>
                                    <p:animEffect transition="in" filter="fade">
                                      <p:cBhvr>
                                        <p:cTn id="53" dur="400"/>
                                        <p:tgtEl>
                                          <p:spTgt spid="27">
                                            <p:txEl>
                                              <p:pRg st="2" end="2"/>
                                            </p:txEl>
                                          </p:spTgt>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27">
                                            <p:txEl>
                                              <p:pRg st="3" end="3"/>
                                            </p:txEl>
                                          </p:spTgt>
                                        </p:tgtEl>
                                        <p:attrNameLst>
                                          <p:attrName>style.visibility</p:attrName>
                                        </p:attrNameLst>
                                      </p:cBhvr>
                                      <p:to>
                                        <p:strVal val="visible"/>
                                      </p:to>
                                    </p:set>
                                    <p:anim calcmode="lin" valueType="num">
                                      <p:cBhvr>
                                        <p:cTn id="57" dur="400" fill="hold"/>
                                        <p:tgtEl>
                                          <p:spTgt spid="27">
                                            <p:txEl>
                                              <p:pRg st="3" end="3"/>
                                            </p:txEl>
                                          </p:spTgt>
                                        </p:tgtEl>
                                        <p:attrNameLst>
                                          <p:attrName>ppt_w</p:attrName>
                                        </p:attrNameLst>
                                      </p:cBhvr>
                                      <p:tavLst>
                                        <p:tav tm="0">
                                          <p:val>
                                            <p:fltVal val="0"/>
                                          </p:val>
                                        </p:tav>
                                        <p:tav tm="100000">
                                          <p:val>
                                            <p:strVal val="#ppt_w"/>
                                          </p:val>
                                        </p:tav>
                                      </p:tavLst>
                                    </p:anim>
                                    <p:anim calcmode="lin" valueType="num">
                                      <p:cBhvr>
                                        <p:cTn id="58" dur="400" fill="hold"/>
                                        <p:tgtEl>
                                          <p:spTgt spid="27">
                                            <p:txEl>
                                              <p:pRg st="3" end="3"/>
                                            </p:txEl>
                                          </p:spTgt>
                                        </p:tgtEl>
                                        <p:attrNameLst>
                                          <p:attrName>ppt_h</p:attrName>
                                        </p:attrNameLst>
                                      </p:cBhvr>
                                      <p:tavLst>
                                        <p:tav tm="0">
                                          <p:val>
                                            <p:fltVal val="0"/>
                                          </p:val>
                                        </p:tav>
                                        <p:tav tm="100000">
                                          <p:val>
                                            <p:strVal val="#ppt_h"/>
                                          </p:val>
                                        </p:tav>
                                      </p:tavLst>
                                    </p:anim>
                                    <p:animEffect transition="in" filter="fade">
                                      <p:cBhvr>
                                        <p:cTn id="59" dur="400"/>
                                        <p:tgtEl>
                                          <p:spTgt spid="27">
                                            <p:txEl>
                                              <p:pRg st="3" end="3"/>
                                            </p:txEl>
                                          </p:spTgt>
                                        </p:tgtEl>
                                      </p:cBhvr>
                                    </p:animEffect>
                                  </p:childTnLst>
                                </p:cTn>
                              </p:par>
                            </p:childTnLst>
                          </p:cTn>
                        </p:par>
                        <p:par>
                          <p:cTn id="60" fill="hold">
                            <p:stCondLst>
                              <p:cond delay="5400"/>
                            </p:stCondLst>
                            <p:childTnLst>
                              <p:par>
                                <p:cTn id="61" presetID="53" presetClass="entr" presetSubtype="16" fill="hold" grpId="0" nodeType="afterEffect">
                                  <p:stCondLst>
                                    <p:cond delay="0"/>
                                  </p:stCondLst>
                                  <p:childTnLst>
                                    <p:set>
                                      <p:cBhvr>
                                        <p:cTn id="62" dur="1" fill="hold">
                                          <p:stCondLst>
                                            <p:cond delay="0"/>
                                          </p:stCondLst>
                                        </p:cTn>
                                        <p:tgtEl>
                                          <p:spTgt spid="27">
                                            <p:txEl>
                                              <p:pRg st="4" end="4"/>
                                            </p:txEl>
                                          </p:spTgt>
                                        </p:tgtEl>
                                        <p:attrNameLst>
                                          <p:attrName>style.visibility</p:attrName>
                                        </p:attrNameLst>
                                      </p:cBhvr>
                                      <p:to>
                                        <p:strVal val="visible"/>
                                      </p:to>
                                    </p:set>
                                    <p:anim calcmode="lin" valueType="num">
                                      <p:cBhvr>
                                        <p:cTn id="63" dur="400" fill="hold"/>
                                        <p:tgtEl>
                                          <p:spTgt spid="27">
                                            <p:txEl>
                                              <p:pRg st="4" end="4"/>
                                            </p:txEl>
                                          </p:spTgt>
                                        </p:tgtEl>
                                        <p:attrNameLst>
                                          <p:attrName>ppt_w</p:attrName>
                                        </p:attrNameLst>
                                      </p:cBhvr>
                                      <p:tavLst>
                                        <p:tav tm="0">
                                          <p:val>
                                            <p:fltVal val="0"/>
                                          </p:val>
                                        </p:tav>
                                        <p:tav tm="100000">
                                          <p:val>
                                            <p:strVal val="#ppt_w"/>
                                          </p:val>
                                        </p:tav>
                                      </p:tavLst>
                                    </p:anim>
                                    <p:anim calcmode="lin" valueType="num">
                                      <p:cBhvr>
                                        <p:cTn id="64" dur="400" fill="hold"/>
                                        <p:tgtEl>
                                          <p:spTgt spid="27">
                                            <p:txEl>
                                              <p:pRg st="4" end="4"/>
                                            </p:txEl>
                                          </p:spTgt>
                                        </p:tgtEl>
                                        <p:attrNameLst>
                                          <p:attrName>ppt_h</p:attrName>
                                        </p:attrNameLst>
                                      </p:cBhvr>
                                      <p:tavLst>
                                        <p:tav tm="0">
                                          <p:val>
                                            <p:fltVal val="0"/>
                                          </p:val>
                                        </p:tav>
                                        <p:tav tm="100000">
                                          <p:val>
                                            <p:strVal val="#ppt_h"/>
                                          </p:val>
                                        </p:tav>
                                      </p:tavLst>
                                    </p:anim>
                                    <p:animEffect transition="in" filter="fade">
                                      <p:cBhvr>
                                        <p:cTn id="65" dur="400"/>
                                        <p:tgtEl>
                                          <p:spTgt spid="27">
                                            <p:txEl>
                                              <p:pRg st="4" end="4"/>
                                            </p:txEl>
                                          </p:spTgt>
                                        </p:tgtEl>
                                      </p:cBhvr>
                                    </p:animEffect>
                                  </p:childTnLst>
                                </p:cTn>
                              </p:par>
                            </p:childTnLst>
                          </p:cTn>
                        </p:par>
                        <p:par>
                          <p:cTn id="66" fill="hold">
                            <p:stCondLst>
                              <p:cond delay="5800"/>
                            </p:stCondLst>
                            <p:childTnLst>
                              <p:par>
                                <p:cTn id="67" presetID="53" presetClass="entr" presetSubtype="16" fill="hold" grpId="0" nodeType="afterEffect">
                                  <p:stCondLst>
                                    <p:cond delay="0"/>
                                  </p:stCondLst>
                                  <p:childTnLst>
                                    <p:set>
                                      <p:cBhvr>
                                        <p:cTn id="68" dur="1" fill="hold">
                                          <p:stCondLst>
                                            <p:cond delay="0"/>
                                          </p:stCondLst>
                                        </p:cTn>
                                        <p:tgtEl>
                                          <p:spTgt spid="27">
                                            <p:txEl>
                                              <p:pRg st="5" end="5"/>
                                            </p:txEl>
                                          </p:spTgt>
                                        </p:tgtEl>
                                        <p:attrNameLst>
                                          <p:attrName>style.visibility</p:attrName>
                                        </p:attrNameLst>
                                      </p:cBhvr>
                                      <p:to>
                                        <p:strVal val="visible"/>
                                      </p:to>
                                    </p:set>
                                    <p:anim calcmode="lin" valueType="num">
                                      <p:cBhvr>
                                        <p:cTn id="69" dur="400" fill="hold"/>
                                        <p:tgtEl>
                                          <p:spTgt spid="27">
                                            <p:txEl>
                                              <p:pRg st="5" end="5"/>
                                            </p:txEl>
                                          </p:spTgt>
                                        </p:tgtEl>
                                        <p:attrNameLst>
                                          <p:attrName>ppt_w</p:attrName>
                                        </p:attrNameLst>
                                      </p:cBhvr>
                                      <p:tavLst>
                                        <p:tav tm="0">
                                          <p:val>
                                            <p:fltVal val="0"/>
                                          </p:val>
                                        </p:tav>
                                        <p:tav tm="100000">
                                          <p:val>
                                            <p:strVal val="#ppt_w"/>
                                          </p:val>
                                        </p:tav>
                                      </p:tavLst>
                                    </p:anim>
                                    <p:anim calcmode="lin" valueType="num">
                                      <p:cBhvr>
                                        <p:cTn id="70" dur="400" fill="hold"/>
                                        <p:tgtEl>
                                          <p:spTgt spid="27">
                                            <p:txEl>
                                              <p:pRg st="5" end="5"/>
                                            </p:txEl>
                                          </p:spTgt>
                                        </p:tgtEl>
                                        <p:attrNameLst>
                                          <p:attrName>ppt_h</p:attrName>
                                        </p:attrNameLst>
                                      </p:cBhvr>
                                      <p:tavLst>
                                        <p:tav tm="0">
                                          <p:val>
                                            <p:fltVal val="0"/>
                                          </p:val>
                                        </p:tav>
                                        <p:tav tm="100000">
                                          <p:val>
                                            <p:strVal val="#ppt_h"/>
                                          </p:val>
                                        </p:tav>
                                      </p:tavLst>
                                    </p:anim>
                                    <p:animEffect transition="in" filter="fade">
                                      <p:cBhvr>
                                        <p:cTn id="71" dur="400"/>
                                        <p:tgtEl>
                                          <p:spTgt spid="27">
                                            <p:txEl>
                                              <p:pRg st="5" end="5"/>
                                            </p:txEl>
                                          </p:spTgt>
                                        </p:tgtEl>
                                      </p:cBhvr>
                                    </p:animEffect>
                                  </p:childTnLst>
                                </p:cTn>
                              </p:par>
                            </p:childTnLst>
                          </p:cTn>
                        </p:par>
                        <p:par>
                          <p:cTn id="72" fill="hold">
                            <p:stCondLst>
                              <p:cond delay="6200"/>
                            </p:stCondLst>
                            <p:childTnLst>
                              <p:par>
                                <p:cTn id="73" presetID="53" presetClass="entr" presetSubtype="16" fill="hold" grpId="0" nodeType="after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p:cTn id="75"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76"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77" dur="400"/>
                                        <p:tgtEl>
                                          <p:spTgt spid="32">
                                            <p:txEl>
                                              <p:pRg st="0" end="0"/>
                                            </p:txEl>
                                          </p:spTgt>
                                        </p:tgtEl>
                                      </p:cBhvr>
                                    </p:animEffect>
                                  </p:childTnLst>
                                </p:cTn>
                              </p:par>
                            </p:childTnLst>
                          </p:cTn>
                        </p:par>
                        <p:par>
                          <p:cTn id="78" fill="hold">
                            <p:stCondLst>
                              <p:cond delay="6600"/>
                            </p:stCondLst>
                            <p:childTnLst>
                              <p:par>
                                <p:cTn id="79" presetID="53" presetClass="entr" presetSubtype="16" fill="hold" grpId="0" nodeType="afterEffect">
                                  <p:stCondLst>
                                    <p:cond delay="0"/>
                                  </p:stCondLst>
                                  <p:childTnLst>
                                    <p:set>
                                      <p:cBhvr>
                                        <p:cTn id="80" dur="1" fill="hold">
                                          <p:stCondLst>
                                            <p:cond delay="0"/>
                                          </p:stCondLst>
                                        </p:cTn>
                                        <p:tgtEl>
                                          <p:spTgt spid="33">
                                            <p:txEl>
                                              <p:pRg st="0" end="0"/>
                                            </p:txEl>
                                          </p:spTgt>
                                        </p:tgtEl>
                                        <p:attrNameLst>
                                          <p:attrName>style.visibility</p:attrName>
                                        </p:attrNameLst>
                                      </p:cBhvr>
                                      <p:to>
                                        <p:strVal val="visible"/>
                                      </p:to>
                                    </p:set>
                                    <p:anim calcmode="lin" valueType="num">
                                      <p:cBhvr>
                                        <p:cTn id="81"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2"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83" dur="400"/>
                                        <p:tgtEl>
                                          <p:spTgt spid="33">
                                            <p:txEl>
                                              <p:pRg st="0" end="0"/>
                                            </p:txEl>
                                          </p:spTgt>
                                        </p:tgtEl>
                                      </p:cBhvr>
                                    </p:animEffect>
                                  </p:childTnLst>
                                </p:cTn>
                              </p:par>
                            </p:childTnLst>
                          </p:cTn>
                        </p:par>
                        <p:par>
                          <p:cTn id="84" fill="hold">
                            <p:stCondLst>
                              <p:cond delay="7000"/>
                            </p:stCondLst>
                            <p:childTnLst>
                              <p:par>
                                <p:cTn id="85" presetID="53" presetClass="entr" presetSubtype="16" fill="hold" grpId="0" nodeType="afterEffect">
                                  <p:stCondLst>
                                    <p:cond delay="0"/>
                                  </p:stCondLst>
                                  <p:childTnLst>
                                    <p:set>
                                      <p:cBhvr>
                                        <p:cTn id="86" dur="1" fill="hold">
                                          <p:stCondLst>
                                            <p:cond delay="0"/>
                                          </p:stCondLst>
                                        </p:cTn>
                                        <p:tgtEl>
                                          <p:spTgt spid="33">
                                            <p:txEl>
                                              <p:pRg st="1" end="1"/>
                                            </p:txEl>
                                          </p:spTgt>
                                        </p:tgtEl>
                                        <p:attrNameLst>
                                          <p:attrName>style.visibility</p:attrName>
                                        </p:attrNameLst>
                                      </p:cBhvr>
                                      <p:to>
                                        <p:strVal val="visible"/>
                                      </p:to>
                                    </p:set>
                                    <p:anim calcmode="lin" valueType="num">
                                      <p:cBhvr>
                                        <p:cTn id="87" dur="400" fill="hold"/>
                                        <p:tgtEl>
                                          <p:spTgt spid="33">
                                            <p:txEl>
                                              <p:pRg st="1" end="1"/>
                                            </p:txEl>
                                          </p:spTgt>
                                        </p:tgtEl>
                                        <p:attrNameLst>
                                          <p:attrName>ppt_w</p:attrName>
                                        </p:attrNameLst>
                                      </p:cBhvr>
                                      <p:tavLst>
                                        <p:tav tm="0">
                                          <p:val>
                                            <p:fltVal val="0"/>
                                          </p:val>
                                        </p:tav>
                                        <p:tav tm="100000">
                                          <p:val>
                                            <p:strVal val="#ppt_w"/>
                                          </p:val>
                                        </p:tav>
                                      </p:tavLst>
                                    </p:anim>
                                    <p:anim calcmode="lin" valueType="num">
                                      <p:cBhvr>
                                        <p:cTn id="88" dur="400" fill="hold"/>
                                        <p:tgtEl>
                                          <p:spTgt spid="33">
                                            <p:txEl>
                                              <p:pRg st="1" end="1"/>
                                            </p:txEl>
                                          </p:spTgt>
                                        </p:tgtEl>
                                        <p:attrNameLst>
                                          <p:attrName>ppt_h</p:attrName>
                                        </p:attrNameLst>
                                      </p:cBhvr>
                                      <p:tavLst>
                                        <p:tav tm="0">
                                          <p:val>
                                            <p:fltVal val="0"/>
                                          </p:val>
                                        </p:tav>
                                        <p:tav tm="100000">
                                          <p:val>
                                            <p:strVal val="#ppt_h"/>
                                          </p:val>
                                        </p:tav>
                                      </p:tavLst>
                                    </p:anim>
                                    <p:animEffect transition="in" filter="fade">
                                      <p:cBhvr>
                                        <p:cTn id="89" dur="400"/>
                                        <p:tgtEl>
                                          <p:spTgt spid="33">
                                            <p:txEl>
                                              <p:pRg st="1" end="1"/>
                                            </p:txEl>
                                          </p:spTgt>
                                        </p:tgtEl>
                                      </p:cBhvr>
                                    </p:animEffect>
                                  </p:childTnLst>
                                </p:cTn>
                              </p:par>
                            </p:childTnLst>
                          </p:cTn>
                        </p:par>
                        <p:par>
                          <p:cTn id="90" fill="hold">
                            <p:stCondLst>
                              <p:cond delay="7400"/>
                            </p:stCondLst>
                            <p:childTnLst>
                              <p:par>
                                <p:cTn id="91" presetID="53" presetClass="entr" presetSubtype="16" fill="hold" grpId="0" nodeType="afterEffect">
                                  <p:stCondLst>
                                    <p:cond delay="0"/>
                                  </p:stCondLst>
                                  <p:childTnLst>
                                    <p:set>
                                      <p:cBhvr>
                                        <p:cTn id="92" dur="1" fill="hold">
                                          <p:stCondLst>
                                            <p:cond delay="0"/>
                                          </p:stCondLst>
                                        </p:cTn>
                                        <p:tgtEl>
                                          <p:spTgt spid="33">
                                            <p:txEl>
                                              <p:pRg st="2" end="2"/>
                                            </p:txEl>
                                          </p:spTgt>
                                        </p:tgtEl>
                                        <p:attrNameLst>
                                          <p:attrName>style.visibility</p:attrName>
                                        </p:attrNameLst>
                                      </p:cBhvr>
                                      <p:to>
                                        <p:strVal val="visible"/>
                                      </p:to>
                                    </p:set>
                                    <p:anim calcmode="lin" valueType="num">
                                      <p:cBhvr>
                                        <p:cTn id="93" dur="400" fill="hold"/>
                                        <p:tgtEl>
                                          <p:spTgt spid="33">
                                            <p:txEl>
                                              <p:pRg st="2" end="2"/>
                                            </p:txEl>
                                          </p:spTgt>
                                        </p:tgtEl>
                                        <p:attrNameLst>
                                          <p:attrName>ppt_w</p:attrName>
                                        </p:attrNameLst>
                                      </p:cBhvr>
                                      <p:tavLst>
                                        <p:tav tm="0">
                                          <p:val>
                                            <p:fltVal val="0"/>
                                          </p:val>
                                        </p:tav>
                                        <p:tav tm="100000">
                                          <p:val>
                                            <p:strVal val="#ppt_w"/>
                                          </p:val>
                                        </p:tav>
                                      </p:tavLst>
                                    </p:anim>
                                    <p:anim calcmode="lin" valueType="num">
                                      <p:cBhvr>
                                        <p:cTn id="94" dur="400" fill="hold"/>
                                        <p:tgtEl>
                                          <p:spTgt spid="33">
                                            <p:txEl>
                                              <p:pRg st="2" end="2"/>
                                            </p:txEl>
                                          </p:spTgt>
                                        </p:tgtEl>
                                        <p:attrNameLst>
                                          <p:attrName>ppt_h</p:attrName>
                                        </p:attrNameLst>
                                      </p:cBhvr>
                                      <p:tavLst>
                                        <p:tav tm="0">
                                          <p:val>
                                            <p:fltVal val="0"/>
                                          </p:val>
                                        </p:tav>
                                        <p:tav tm="100000">
                                          <p:val>
                                            <p:strVal val="#ppt_h"/>
                                          </p:val>
                                        </p:tav>
                                      </p:tavLst>
                                    </p:anim>
                                    <p:animEffect transition="in" filter="fade">
                                      <p:cBhvr>
                                        <p:cTn id="95" dur="400"/>
                                        <p:tgtEl>
                                          <p:spTgt spid="33">
                                            <p:txEl>
                                              <p:pRg st="2" end="2"/>
                                            </p:txEl>
                                          </p:spTgt>
                                        </p:tgtEl>
                                      </p:cBhvr>
                                    </p:animEffect>
                                  </p:childTnLst>
                                </p:cTn>
                              </p:par>
                            </p:childTnLst>
                          </p:cTn>
                        </p:par>
                        <p:par>
                          <p:cTn id="96" fill="hold">
                            <p:stCondLst>
                              <p:cond delay="7800"/>
                            </p:stCondLst>
                            <p:childTnLst>
                              <p:par>
                                <p:cTn id="97" presetID="53" presetClass="entr" presetSubtype="16" fill="hold" grpId="0" nodeType="afterEffect">
                                  <p:stCondLst>
                                    <p:cond delay="0"/>
                                  </p:stCondLst>
                                  <p:childTnLst>
                                    <p:set>
                                      <p:cBhvr>
                                        <p:cTn id="98" dur="1" fill="hold">
                                          <p:stCondLst>
                                            <p:cond delay="0"/>
                                          </p:stCondLst>
                                        </p:cTn>
                                        <p:tgtEl>
                                          <p:spTgt spid="33">
                                            <p:txEl>
                                              <p:pRg st="3" end="3"/>
                                            </p:txEl>
                                          </p:spTgt>
                                        </p:tgtEl>
                                        <p:attrNameLst>
                                          <p:attrName>style.visibility</p:attrName>
                                        </p:attrNameLst>
                                      </p:cBhvr>
                                      <p:to>
                                        <p:strVal val="visible"/>
                                      </p:to>
                                    </p:set>
                                    <p:anim calcmode="lin" valueType="num">
                                      <p:cBhvr>
                                        <p:cTn id="99" dur="400" fill="hold"/>
                                        <p:tgtEl>
                                          <p:spTgt spid="33">
                                            <p:txEl>
                                              <p:pRg st="3" end="3"/>
                                            </p:txEl>
                                          </p:spTgt>
                                        </p:tgtEl>
                                        <p:attrNameLst>
                                          <p:attrName>ppt_w</p:attrName>
                                        </p:attrNameLst>
                                      </p:cBhvr>
                                      <p:tavLst>
                                        <p:tav tm="0">
                                          <p:val>
                                            <p:fltVal val="0"/>
                                          </p:val>
                                        </p:tav>
                                        <p:tav tm="100000">
                                          <p:val>
                                            <p:strVal val="#ppt_w"/>
                                          </p:val>
                                        </p:tav>
                                      </p:tavLst>
                                    </p:anim>
                                    <p:anim calcmode="lin" valueType="num">
                                      <p:cBhvr>
                                        <p:cTn id="100" dur="400" fill="hold"/>
                                        <p:tgtEl>
                                          <p:spTgt spid="33">
                                            <p:txEl>
                                              <p:pRg st="3" end="3"/>
                                            </p:txEl>
                                          </p:spTgt>
                                        </p:tgtEl>
                                        <p:attrNameLst>
                                          <p:attrName>ppt_h</p:attrName>
                                        </p:attrNameLst>
                                      </p:cBhvr>
                                      <p:tavLst>
                                        <p:tav tm="0">
                                          <p:val>
                                            <p:fltVal val="0"/>
                                          </p:val>
                                        </p:tav>
                                        <p:tav tm="100000">
                                          <p:val>
                                            <p:strVal val="#ppt_h"/>
                                          </p:val>
                                        </p:tav>
                                      </p:tavLst>
                                    </p:anim>
                                    <p:animEffect transition="in" filter="fade">
                                      <p:cBhvr>
                                        <p:cTn id="101" dur="400"/>
                                        <p:tgtEl>
                                          <p:spTgt spid="33">
                                            <p:txEl>
                                              <p:pRg st="3" end="3"/>
                                            </p:txEl>
                                          </p:spTgt>
                                        </p:tgtEl>
                                      </p:cBhvr>
                                    </p:animEffect>
                                  </p:childTnLst>
                                </p:cTn>
                              </p:par>
                            </p:childTnLst>
                          </p:cTn>
                        </p:par>
                        <p:par>
                          <p:cTn id="102" fill="hold">
                            <p:stCondLst>
                              <p:cond delay="8200"/>
                            </p:stCondLst>
                            <p:childTnLst>
                              <p:par>
                                <p:cTn id="103" presetID="53" presetClass="entr" presetSubtype="16" fill="hold" grpId="0" nodeType="afterEffect">
                                  <p:stCondLst>
                                    <p:cond delay="0"/>
                                  </p:stCondLst>
                                  <p:childTnLst>
                                    <p:set>
                                      <p:cBhvr>
                                        <p:cTn id="104" dur="1" fill="hold">
                                          <p:stCondLst>
                                            <p:cond delay="0"/>
                                          </p:stCondLst>
                                        </p:cTn>
                                        <p:tgtEl>
                                          <p:spTgt spid="33">
                                            <p:txEl>
                                              <p:pRg st="4" end="4"/>
                                            </p:txEl>
                                          </p:spTgt>
                                        </p:tgtEl>
                                        <p:attrNameLst>
                                          <p:attrName>style.visibility</p:attrName>
                                        </p:attrNameLst>
                                      </p:cBhvr>
                                      <p:to>
                                        <p:strVal val="visible"/>
                                      </p:to>
                                    </p:set>
                                    <p:anim calcmode="lin" valueType="num">
                                      <p:cBhvr>
                                        <p:cTn id="105" dur="400" fill="hold"/>
                                        <p:tgtEl>
                                          <p:spTgt spid="33">
                                            <p:txEl>
                                              <p:pRg st="4" end="4"/>
                                            </p:txEl>
                                          </p:spTgt>
                                        </p:tgtEl>
                                        <p:attrNameLst>
                                          <p:attrName>ppt_w</p:attrName>
                                        </p:attrNameLst>
                                      </p:cBhvr>
                                      <p:tavLst>
                                        <p:tav tm="0">
                                          <p:val>
                                            <p:fltVal val="0"/>
                                          </p:val>
                                        </p:tav>
                                        <p:tav tm="100000">
                                          <p:val>
                                            <p:strVal val="#ppt_w"/>
                                          </p:val>
                                        </p:tav>
                                      </p:tavLst>
                                    </p:anim>
                                    <p:anim calcmode="lin" valueType="num">
                                      <p:cBhvr>
                                        <p:cTn id="106" dur="400" fill="hold"/>
                                        <p:tgtEl>
                                          <p:spTgt spid="33">
                                            <p:txEl>
                                              <p:pRg st="4" end="4"/>
                                            </p:txEl>
                                          </p:spTgt>
                                        </p:tgtEl>
                                        <p:attrNameLst>
                                          <p:attrName>ppt_h</p:attrName>
                                        </p:attrNameLst>
                                      </p:cBhvr>
                                      <p:tavLst>
                                        <p:tav tm="0">
                                          <p:val>
                                            <p:fltVal val="0"/>
                                          </p:val>
                                        </p:tav>
                                        <p:tav tm="100000">
                                          <p:val>
                                            <p:strVal val="#ppt_h"/>
                                          </p:val>
                                        </p:tav>
                                      </p:tavLst>
                                    </p:anim>
                                    <p:animEffect transition="in" filter="fade">
                                      <p:cBhvr>
                                        <p:cTn id="107" dur="400"/>
                                        <p:tgtEl>
                                          <p:spTgt spid="33">
                                            <p:txEl>
                                              <p:pRg st="4" end="4"/>
                                            </p:txEl>
                                          </p:spTgt>
                                        </p:tgtEl>
                                      </p:cBhvr>
                                    </p:animEffect>
                                  </p:childTnLst>
                                </p:cTn>
                              </p:par>
                            </p:childTnLst>
                          </p:cTn>
                        </p:par>
                        <p:par>
                          <p:cTn id="108" fill="hold">
                            <p:stCondLst>
                              <p:cond delay="8600"/>
                            </p:stCondLst>
                            <p:childTnLst>
                              <p:par>
                                <p:cTn id="109" presetID="53" presetClass="entr" presetSubtype="16" fill="hold" grpId="0" nodeType="afterEffect">
                                  <p:stCondLst>
                                    <p:cond delay="0"/>
                                  </p:stCondLst>
                                  <p:childTnLst>
                                    <p:set>
                                      <p:cBhvr>
                                        <p:cTn id="110" dur="1" fill="hold">
                                          <p:stCondLst>
                                            <p:cond delay="0"/>
                                          </p:stCondLst>
                                        </p:cTn>
                                        <p:tgtEl>
                                          <p:spTgt spid="33">
                                            <p:txEl>
                                              <p:pRg st="5" end="5"/>
                                            </p:txEl>
                                          </p:spTgt>
                                        </p:tgtEl>
                                        <p:attrNameLst>
                                          <p:attrName>style.visibility</p:attrName>
                                        </p:attrNameLst>
                                      </p:cBhvr>
                                      <p:to>
                                        <p:strVal val="visible"/>
                                      </p:to>
                                    </p:set>
                                    <p:anim calcmode="lin" valueType="num">
                                      <p:cBhvr>
                                        <p:cTn id="111" dur="400" fill="hold"/>
                                        <p:tgtEl>
                                          <p:spTgt spid="33">
                                            <p:txEl>
                                              <p:pRg st="5" end="5"/>
                                            </p:txEl>
                                          </p:spTgt>
                                        </p:tgtEl>
                                        <p:attrNameLst>
                                          <p:attrName>ppt_w</p:attrName>
                                        </p:attrNameLst>
                                      </p:cBhvr>
                                      <p:tavLst>
                                        <p:tav tm="0">
                                          <p:val>
                                            <p:fltVal val="0"/>
                                          </p:val>
                                        </p:tav>
                                        <p:tav tm="100000">
                                          <p:val>
                                            <p:strVal val="#ppt_w"/>
                                          </p:val>
                                        </p:tav>
                                      </p:tavLst>
                                    </p:anim>
                                    <p:anim calcmode="lin" valueType="num">
                                      <p:cBhvr>
                                        <p:cTn id="112" dur="400" fill="hold"/>
                                        <p:tgtEl>
                                          <p:spTgt spid="33">
                                            <p:txEl>
                                              <p:pRg st="5" end="5"/>
                                            </p:txEl>
                                          </p:spTgt>
                                        </p:tgtEl>
                                        <p:attrNameLst>
                                          <p:attrName>ppt_h</p:attrName>
                                        </p:attrNameLst>
                                      </p:cBhvr>
                                      <p:tavLst>
                                        <p:tav tm="0">
                                          <p:val>
                                            <p:fltVal val="0"/>
                                          </p:val>
                                        </p:tav>
                                        <p:tav tm="100000">
                                          <p:val>
                                            <p:strVal val="#ppt_h"/>
                                          </p:val>
                                        </p:tav>
                                      </p:tavLst>
                                    </p:anim>
                                    <p:animEffect transition="in" filter="fade">
                                      <p:cBhvr>
                                        <p:cTn id="113" dur="400"/>
                                        <p:tgtEl>
                                          <p:spTgt spid="33">
                                            <p:txEl>
                                              <p:pRg st="5" end="5"/>
                                            </p:txEl>
                                          </p:spTgt>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wipe(down)">
                                      <p:cBhvr>
                                        <p:cTn id="1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animBg="1"/>
      <p:bldP spid="18" grpId="0" animBg="1"/>
      <p:bldP spid="19" grpId="0" animBg="1"/>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400" fill="hold"/>
                        <p:tgtEl>
                          <p:spTgt spid="26"/>
                        </p:tgtEl>
                        <p:attrNameLst>
                          <p:attrName>ppt_w</p:attrName>
                        </p:attrNameLst>
                      </p:cBhvr>
                      <p:tavLst>
                        <p:tav tm="0">
                          <p:val>
                            <p:fltVal val="0"/>
                          </p:val>
                        </p:tav>
                        <p:tav tm="100000">
                          <p:val>
                            <p:strVal val="#ppt_w"/>
                          </p:val>
                        </p:tav>
                      </p:tavLst>
                    </p:anim>
                    <p:anim calcmode="lin" valueType="num">
                      <p:cBhvr>
                        <p:cTn dur="400" fill="hold"/>
                        <p:tgtEl>
                          <p:spTgt spid="26"/>
                        </p:tgtEl>
                        <p:attrNameLst>
                          <p:attrName>ppt_h</p:attrName>
                        </p:attrNameLst>
                      </p:cBhvr>
                      <p:tavLst>
                        <p:tav tm="0">
                          <p:val>
                            <p:fltVal val="0"/>
                          </p:val>
                        </p:tav>
                        <p:tav tm="100000">
                          <p:val>
                            <p:strVal val="#ppt_h"/>
                          </p:val>
                        </p:tav>
                      </p:tavLst>
                    </p:anim>
                    <p:animEffect transition="in" filter="fade">
                      <p:cBhvr>
                        <p:cTn dur="4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400" fill="hold"/>
                        <p:tgtEl>
                          <p:spTgt spid="27"/>
                        </p:tgtEl>
                        <p:attrNameLst>
                          <p:attrName>ppt_w</p:attrName>
                        </p:attrNameLst>
                      </p:cBhvr>
                      <p:tavLst>
                        <p:tav tm="0">
                          <p:val>
                            <p:fltVal val="0"/>
                          </p:val>
                        </p:tav>
                        <p:tav tm="100000">
                          <p:val>
                            <p:strVal val="#ppt_w"/>
                          </p:val>
                        </p:tav>
                      </p:tavLst>
                    </p:anim>
                    <p:anim calcmode="lin" valueType="num">
                      <p:cBhvr>
                        <p:cTn dur="400" fill="hold"/>
                        <p:tgtEl>
                          <p:spTgt spid="27"/>
                        </p:tgtEl>
                        <p:attrNameLst>
                          <p:attrName>ppt_h</p:attrName>
                        </p:attrNameLst>
                      </p:cBhvr>
                      <p:tavLst>
                        <p:tav tm="0">
                          <p:val>
                            <p:fltVal val="0"/>
                          </p:val>
                        </p:tav>
                        <p:tav tm="100000">
                          <p:val>
                            <p:strVal val="#ppt_h"/>
                          </p:val>
                        </p:tav>
                      </p:tavLst>
                    </p:anim>
                    <p:animEffect transition="in" filter="fade">
                      <p:cBhvr>
                        <p:cTn dur="400"/>
                        <p:tgtEl>
                          <p:spTgt spid="27"/>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28975" y="2968253"/>
            <a:ext cx="7202934" cy="923330"/>
          </a:xfrm>
          <a:prstGeom prst="rect">
            <a:avLst/>
          </a:prstGeom>
          <a:noFill/>
        </p:spPr>
        <p:txBody>
          <a:bodyPr wrap="none" lIns="91440" tIns="45720" rIns="91440" bIns="45720">
            <a:spAutoFit/>
          </a:bodyPr>
          <a:lstStyle/>
          <a:p>
            <a:pPr algn="ctr"/>
            <a:r>
              <a:rPr lang="en-US" altLang="zh-C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THANKS FOR WATCHING</a:t>
            </a:r>
            <a:endPar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654362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a:spLocks/>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a:spLocks/>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7989"/>
            <a:ext cx="1513499" cy="1046440"/>
          </a:xfrm>
          <a:prstGeom prst="rect">
            <a:avLst/>
          </a:prstGeom>
          <a:noFill/>
        </p:spPr>
        <p:txBody>
          <a:bodyPr wrap="square" lIns="0" tIns="0" rIns="0" bIns="0" rtlCol="0" anchor="ctr" anchorCtr="0">
            <a:spAutoFit/>
          </a:bodyPr>
          <a:lstStyle/>
          <a:p>
            <a:pPr algn="ctr"/>
            <a:r>
              <a:rPr lang="en-US" altLang="zh-CN" sz="48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01</a:t>
            </a:r>
          </a:p>
          <a:p>
            <a:pPr algn="ctr"/>
            <a:r>
              <a:rPr lang="en-US" altLang="zh-CN" sz="2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CHAPTER</a:t>
            </a:r>
            <a:endPar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535203" y="3256849"/>
            <a:ext cx="3184408" cy="369332"/>
          </a:xfrm>
          <a:prstGeom prst="rect">
            <a:avLst/>
          </a:prstGeom>
        </p:spPr>
        <p:txBody>
          <a:bodyPr wrap="square" lIns="0" tIns="0" rIns="0" bIns="0">
            <a:spAutoFit/>
          </a:bodyPr>
          <a:lstStyle/>
          <a:p>
            <a:r>
              <a:rPr lang="zh-CN" altLang="en-US" sz="2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界面原型的概念</a:t>
            </a:r>
            <a:endPar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椭圆 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632282957"/>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14"/>
          <p:cNvSpPr/>
          <p:nvPr/>
        </p:nvSpPr>
        <p:spPr>
          <a:xfrm>
            <a:off x="6427108" y="3972526"/>
            <a:ext cx="1290743" cy="115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 name="Group 5"/>
          <p:cNvGrpSpPr/>
          <p:nvPr/>
        </p:nvGrpSpPr>
        <p:grpSpPr>
          <a:xfrm>
            <a:off x="0" y="1665600"/>
            <a:ext cx="11560188" cy="4613852"/>
            <a:chOff x="-251" y="971550"/>
            <a:chExt cx="8221029" cy="3400836"/>
          </a:xfrm>
          <a:solidFill>
            <a:srgbClr val="108036"/>
          </a:solidFill>
        </p:grpSpPr>
        <p:sp>
          <p:nvSpPr>
            <p:cNvPr id="31" name="Round Single Corner Rectangle 30"/>
            <p:cNvSpPr/>
            <p:nvPr/>
          </p:nvSpPr>
          <p:spPr>
            <a:xfrm flipH="1">
              <a:off x="7307068" y="971550"/>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nvGrpSpPr>
            <p:cNvPr id="9" name="Group 8"/>
            <p:cNvGrpSpPr/>
            <p:nvPr/>
          </p:nvGrpSpPr>
          <p:grpSpPr>
            <a:xfrm>
              <a:off x="5486206" y="1821759"/>
              <a:ext cx="2733608" cy="850209"/>
              <a:chOff x="5486206" y="1821759"/>
              <a:chExt cx="2733608" cy="850209"/>
            </a:xfrm>
            <a:grpFill/>
          </p:grpSpPr>
          <p:sp>
            <p:nvSpPr>
              <p:cNvPr id="25" name="Round Single Corner Rectangle 24"/>
              <p:cNvSpPr/>
              <p:nvPr/>
            </p:nvSpPr>
            <p:spPr>
              <a:xfrm flipH="1">
                <a:off x="5486206" y="1821759"/>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Rectangle 25"/>
              <p:cNvSpPr/>
              <p:nvPr/>
            </p:nvSpPr>
            <p:spPr>
              <a:xfrm>
                <a:off x="6394323" y="1821759"/>
                <a:ext cx="913710" cy="8502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Round Single Corner Rectangle 26"/>
              <p:cNvSpPr/>
              <p:nvPr/>
            </p:nvSpPr>
            <p:spPr>
              <a:xfrm flipV="1">
                <a:off x="7306104" y="1821759"/>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Isosceles Triangle 27"/>
              <p:cNvSpPr/>
              <p:nvPr/>
            </p:nvSpPr>
            <p:spPr>
              <a:xfrm rot="5400000">
                <a:off x="7273447" y="2198347"/>
                <a:ext cx="208428" cy="12272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9"/>
            <p:cNvGrpSpPr/>
            <p:nvPr/>
          </p:nvGrpSpPr>
          <p:grpSpPr>
            <a:xfrm>
              <a:off x="3658788" y="2671969"/>
              <a:ext cx="2741129" cy="850209"/>
              <a:chOff x="3658788" y="2671968"/>
              <a:chExt cx="2741129" cy="850209"/>
            </a:xfrm>
            <a:grpFill/>
          </p:grpSpPr>
          <p:sp>
            <p:nvSpPr>
              <p:cNvPr id="21" name="Round Single Corner Rectangle 20"/>
              <p:cNvSpPr/>
              <p:nvPr/>
            </p:nvSpPr>
            <p:spPr>
              <a:xfrm flipH="1">
                <a:off x="3658788" y="2671968"/>
                <a:ext cx="913710" cy="850209"/>
              </a:xfrm>
              <a:prstGeom prst="round1Rect">
                <a:avLst>
                  <a:gd name="adj" fmla="val 50000"/>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Round Single Corner Rectangle 22"/>
              <p:cNvSpPr/>
              <p:nvPr/>
            </p:nvSpPr>
            <p:spPr>
              <a:xfrm flipV="1">
                <a:off x="5486207" y="2671968"/>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Isosceles Triangle 23"/>
              <p:cNvSpPr/>
              <p:nvPr/>
            </p:nvSpPr>
            <p:spPr>
              <a:xfrm rot="5400000">
                <a:off x="4525558" y="3016638"/>
                <a:ext cx="208428" cy="12272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0"/>
            <p:cNvGrpSpPr/>
            <p:nvPr/>
          </p:nvGrpSpPr>
          <p:grpSpPr>
            <a:xfrm>
              <a:off x="1831370" y="3522176"/>
              <a:ext cx="2749099" cy="850210"/>
              <a:chOff x="1831370" y="3522176"/>
              <a:chExt cx="2749099" cy="850210"/>
            </a:xfrm>
            <a:grpFill/>
          </p:grpSpPr>
          <p:sp>
            <p:nvSpPr>
              <p:cNvPr id="18" name="Round Single Corner Rectangle 17"/>
              <p:cNvSpPr/>
              <p:nvPr/>
            </p:nvSpPr>
            <p:spPr>
              <a:xfrm flipH="1" flipV="1">
                <a:off x="1831370" y="3522177"/>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Round Single Corner Rectangle 18"/>
              <p:cNvSpPr/>
              <p:nvPr/>
            </p:nvSpPr>
            <p:spPr>
              <a:xfrm flipV="1">
                <a:off x="3666759" y="3522176"/>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11"/>
            <p:cNvGrpSpPr/>
            <p:nvPr/>
          </p:nvGrpSpPr>
          <p:grpSpPr>
            <a:xfrm>
              <a:off x="-251" y="2671968"/>
              <a:ext cx="2745331" cy="850209"/>
              <a:chOff x="-251" y="2671968"/>
              <a:chExt cx="2745331" cy="850209"/>
            </a:xfrm>
            <a:grpFill/>
          </p:grpSpPr>
          <p:sp>
            <p:nvSpPr>
              <p:cNvPr id="13" name="Rectangle 12"/>
              <p:cNvSpPr/>
              <p:nvPr/>
            </p:nvSpPr>
            <p:spPr>
              <a:xfrm>
                <a:off x="917661" y="2671968"/>
                <a:ext cx="913710" cy="8502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Round Single Corner Rectangle 13"/>
              <p:cNvSpPr/>
              <p:nvPr/>
            </p:nvSpPr>
            <p:spPr>
              <a:xfrm>
                <a:off x="1831370" y="2671968"/>
                <a:ext cx="913710" cy="850209"/>
              </a:xfrm>
              <a:prstGeom prst="round1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251" y="2671968"/>
                <a:ext cx="917912" cy="85020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Isosceles Triangle 15"/>
              <p:cNvSpPr/>
              <p:nvPr/>
            </p:nvSpPr>
            <p:spPr>
              <a:xfrm rot="5400000">
                <a:off x="1785948" y="3035711"/>
                <a:ext cx="208428" cy="12272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4" name="Freeform 6"/>
          <p:cNvSpPr>
            <a:spLocks noChangeAspect="1" noEditPoints="1"/>
          </p:cNvSpPr>
          <p:nvPr/>
        </p:nvSpPr>
        <p:spPr bwMode="auto">
          <a:xfrm>
            <a:off x="1746599" y="4175538"/>
            <a:ext cx="346472" cy="381122"/>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1"/>
          <p:cNvSpPr>
            <a:spLocks noChangeAspect="1"/>
          </p:cNvSpPr>
          <p:nvPr/>
        </p:nvSpPr>
        <p:spPr bwMode="auto">
          <a:xfrm>
            <a:off x="5619346" y="4245566"/>
            <a:ext cx="427340" cy="277816"/>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26"/>
          <p:cNvSpPr>
            <a:spLocks noChangeAspect="1" noEditPoints="1"/>
          </p:cNvSpPr>
          <p:nvPr/>
        </p:nvSpPr>
        <p:spPr bwMode="auto">
          <a:xfrm>
            <a:off x="9524005" y="3064656"/>
            <a:ext cx="289977" cy="363045"/>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Title 13"/>
          <p:cNvSpPr txBox="1">
            <a:spLocks/>
          </p:cNvSpPr>
          <p:nvPr/>
        </p:nvSpPr>
        <p:spPr>
          <a:xfrm>
            <a:off x="1234404" y="4577761"/>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en-US" altLang="zh-CN" sz="1687"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UI</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Title 13"/>
          <p:cNvSpPr txBox="1">
            <a:spLocks/>
          </p:cNvSpPr>
          <p:nvPr/>
        </p:nvSpPr>
        <p:spPr>
          <a:xfrm>
            <a:off x="5132762" y="4539339"/>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en-US" altLang="zh-CN" sz="1687"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UE or  UX</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itle 13"/>
          <p:cNvSpPr txBox="1">
            <a:spLocks/>
          </p:cNvSpPr>
          <p:nvPr/>
        </p:nvSpPr>
        <p:spPr>
          <a:xfrm>
            <a:off x="8983564" y="3403180"/>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en-US" sz="1687" dirty="0" err="1" smtClean="0">
                <a:solidFill>
                  <a:schemeClr val="bg1"/>
                </a:solidFill>
                <a:latin typeface="Arial" panose="020B0604020202020204" pitchFamily="34" charset="0"/>
                <a:ea typeface="微软雅黑" panose="020B0503020204020204" pitchFamily="34" charset="-122"/>
                <a:sym typeface="Arial" panose="020B0604020202020204" pitchFamily="34" charset="0"/>
              </a:rPr>
              <a:t>IxD</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文本框 58"/>
          <p:cNvSpPr txBox="1">
            <a:spLocks noChangeArrowheads="1"/>
          </p:cNvSpPr>
          <p:nvPr/>
        </p:nvSpPr>
        <p:spPr bwMode="auto">
          <a:xfrm>
            <a:off x="547643" y="3051968"/>
            <a:ext cx="269485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人和机器互动过程中的界面</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0" name="文本框 59"/>
          <p:cNvSpPr txBox="1"/>
          <p:nvPr/>
        </p:nvSpPr>
        <p:spPr>
          <a:xfrm>
            <a:off x="638177" y="2602991"/>
            <a:ext cx="3033695" cy="461665"/>
          </a:xfrm>
          <a:prstGeom prst="rect">
            <a:avLst/>
          </a:prstGeom>
          <a:noFill/>
        </p:spPr>
        <p:txBody>
          <a:bodyPr>
            <a:spAutoFit/>
          </a:bodyPr>
          <a:lstStyle/>
          <a:p>
            <a:pPr fontAlgn="auto">
              <a:spcBef>
                <a:spcPts val="0"/>
              </a:spcBef>
              <a:spcAft>
                <a:spcPts val="0"/>
              </a:spcAft>
              <a:defRPr/>
            </a:pPr>
            <a:r>
              <a:rPr lang="en-US" altLang="zh-CN" sz="2400" b="1" dirty="0" smtClean="0">
                <a:solidFill>
                  <a:schemeClr val="tx1">
                    <a:lumMod val="65000"/>
                    <a:lumOff val="35000"/>
                  </a:schemeClr>
                </a:solidFill>
                <a:latin typeface="Franklin Gothic Book" panose="020B0503020102020204" pitchFamily="34" charset="0"/>
                <a:ea typeface="+mn-ea"/>
              </a:rPr>
              <a:t>User Interface</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63" name="文本框 62"/>
          <p:cNvSpPr txBox="1">
            <a:spLocks noChangeArrowheads="1"/>
          </p:cNvSpPr>
          <p:nvPr/>
        </p:nvSpPr>
        <p:spPr bwMode="auto">
          <a:xfrm>
            <a:off x="4711274" y="3066448"/>
            <a:ext cx="269485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用户使用产品过程中的整体感受。</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4667439" y="2604782"/>
            <a:ext cx="3033695" cy="461665"/>
          </a:xfrm>
          <a:prstGeom prst="rect">
            <a:avLst/>
          </a:prstGeom>
          <a:noFill/>
        </p:spPr>
        <p:txBody>
          <a:bodyPr>
            <a:spAutoFit/>
          </a:bodyPr>
          <a:lstStyle/>
          <a:p>
            <a:pPr fontAlgn="auto">
              <a:spcBef>
                <a:spcPts val="0"/>
              </a:spcBef>
              <a:spcAft>
                <a:spcPts val="0"/>
              </a:spcAft>
              <a:defRPr/>
            </a:pPr>
            <a:r>
              <a:rPr lang="en-US" altLang="zh-CN" sz="2400" b="1" dirty="0" smtClean="0">
                <a:solidFill>
                  <a:schemeClr val="tx1">
                    <a:lumMod val="65000"/>
                    <a:lumOff val="35000"/>
                  </a:schemeClr>
                </a:solidFill>
                <a:latin typeface="Franklin Gothic Book" panose="020B0503020102020204" pitchFamily="34" charset="0"/>
                <a:ea typeface="+mn-ea"/>
              </a:rPr>
              <a:t>User Experience</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67" name="文本框 66"/>
          <p:cNvSpPr txBox="1">
            <a:spLocks noChangeArrowheads="1"/>
          </p:cNvSpPr>
          <p:nvPr/>
        </p:nvSpPr>
        <p:spPr bwMode="auto">
          <a:xfrm>
            <a:off x="8999719" y="4523382"/>
            <a:ext cx="350111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交互</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设计通过了解人的心理、目标和期望，使用有效的交互方式来让整个过程可用、易用。</a:t>
            </a:r>
            <a:endParaRPr lang="en-GB"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8" name="文本框 67"/>
          <p:cNvSpPr txBox="1"/>
          <p:nvPr/>
        </p:nvSpPr>
        <p:spPr>
          <a:xfrm>
            <a:off x="8929137" y="4080217"/>
            <a:ext cx="3318465" cy="461665"/>
          </a:xfrm>
          <a:prstGeom prst="rect">
            <a:avLst/>
          </a:prstGeom>
          <a:noFill/>
        </p:spPr>
        <p:txBody>
          <a:bodyPr wrap="square">
            <a:spAutoFit/>
          </a:bodyPr>
          <a:lstStyle/>
          <a:p>
            <a:pPr fontAlgn="auto">
              <a:spcBef>
                <a:spcPts val="0"/>
              </a:spcBef>
              <a:spcAft>
                <a:spcPts val="0"/>
              </a:spcAft>
              <a:defRPr/>
            </a:pPr>
            <a:r>
              <a:rPr lang="en-US" altLang="zh-CN" sz="2400" dirty="0">
                <a:solidFill>
                  <a:schemeClr val="tx1">
                    <a:lumMod val="65000"/>
                    <a:lumOff val="35000"/>
                  </a:schemeClr>
                </a:solidFill>
                <a:latin typeface="Franklin Gothic Book" panose="020B0503020102020204" pitchFamily="34" charset="0"/>
                <a:ea typeface="+mn-ea"/>
              </a:rPr>
              <a:t> </a:t>
            </a:r>
            <a:r>
              <a:rPr lang="en-US" altLang="zh-CN" sz="2400" b="1" dirty="0" smtClean="0">
                <a:solidFill>
                  <a:schemeClr val="tx1">
                    <a:lumMod val="65000"/>
                    <a:lumOff val="35000"/>
                  </a:schemeClr>
                </a:solidFill>
                <a:latin typeface="Franklin Gothic Book" panose="020B0503020102020204" pitchFamily="34" charset="0"/>
                <a:ea typeface="Segoe UI Emoji" panose="020B0502040204020203" pitchFamily="34" charset="0"/>
              </a:rPr>
              <a:t>Interaction design</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46"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Rectangle 14"/>
          <p:cNvSpPr/>
          <p:nvPr/>
        </p:nvSpPr>
        <p:spPr>
          <a:xfrm>
            <a:off x="3864222" y="5125988"/>
            <a:ext cx="1290743" cy="115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Rectangle 14"/>
          <p:cNvSpPr/>
          <p:nvPr/>
        </p:nvSpPr>
        <p:spPr>
          <a:xfrm>
            <a:off x="11558831" y="1665599"/>
            <a:ext cx="1290743" cy="115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411821590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1000"/>
                                        <p:tgtEl>
                                          <p:spTgt spid="59"/>
                                        </p:tgtEl>
                                      </p:cBhvr>
                                    </p:animEffect>
                                    <p:anim calcmode="lin" valueType="num">
                                      <p:cBhvr>
                                        <p:cTn id="43" dur="1000" fill="hold"/>
                                        <p:tgtEl>
                                          <p:spTgt spid="59"/>
                                        </p:tgtEl>
                                        <p:attrNameLst>
                                          <p:attrName>ppt_x</p:attrName>
                                        </p:attrNameLst>
                                      </p:cBhvr>
                                      <p:tavLst>
                                        <p:tav tm="0">
                                          <p:val>
                                            <p:strVal val="#ppt_x"/>
                                          </p:val>
                                        </p:tav>
                                        <p:tav tm="100000">
                                          <p:val>
                                            <p:strVal val="#ppt_x"/>
                                          </p:val>
                                        </p:tav>
                                      </p:tavLst>
                                    </p:anim>
                                    <p:anim calcmode="lin" valueType="num">
                                      <p:cBhvr>
                                        <p:cTn id="44" dur="1000" fill="hold"/>
                                        <p:tgtEl>
                                          <p:spTgt spid="5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0"/>
                                        <p:tgtEl>
                                          <p:spTgt spid="60"/>
                                        </p:tgtEl>
                                      </p:cBhvr>
                                    </p:animEffect>
                                    <p:anim calcmode="lin" valueType="num">
                                      <p:cBhvr>
                                        <p:cTn id="48" dur="1000" fill="hold"/>
                                        <p:tgtEl>
                                          <p:spTgt spid="60"/>
                                        </p:tgtEl>
                                        <p:attrNameLst>
                                          <p:attrName>ppt_x</p:attrName>
                                        </p:attrNameLst>
                                      </p:cBhvr>
                                      <p:tavLst>
                                        <p:tav tm="0">
                                          <p:val>
                                            <p:strVal val="#ppt_x"/>
                                          </p:val>
                                        </p:tav>
                                        <p:tav tm="100000">
                                          <p:val>
                                            <p:strVal val="#ppt_x"/>
                                          </p:val>
                                        </p:tav>
                                      </p:tavLst>
                                    </p:anim>
                                    <p:anim calcmode="lin" valueType="num">
                                      <p:cBhvr>
                                        <p:cTn id="4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500"/>
                                        <p:tgtEl>
                                          <p:spTgt spid="6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barn(inVertical)">
                                      <p:cBhvr>
                                        <p:cTn id="62" dur="500"/>
                                        <p:tgtEl>
                                          <p:spTgt spid="67"/>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barn(inVertical)">
                                      <p:cBhvr>
                                        <p:cTn id="6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4" grpId="0" animBg="1"/>
      <p:bldP spid="35" grpId="0" animBg="1"/>
      <p:bldP spid="38" grpId="0" animBg="1"/>
      <p:bldP spid="39" grpId="0"/>
      <p:bldP spid="41" grpId="0"/>
      <p:bldP spid="42" grpId="0"/>
      <p:bldP spid="59" grpId="0"/>
      <p:bldP spid="60" grpId="0"/>
      <p:bldP spid="63" grpId="0"/>
      <p:bldP spid="64" grpId="0"/>
      <p:bldP spid="67" grpId="0"/>
      <p:bldP spid="68" grpId="0"/>
      <p:bldP spid="46" grpId="0"/>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38"/>
          <p:cNvGrpSpPr>
            <a:grpSpLocks/>
          </p:cNvGrpSpPr>
          <p:nvPr/>
        </p:nvGrpSpPr>
        <p:grpSpPr bwMode="auto">
          <a:xfrm>
            <a:off x="7515024" y="2488557"/>
            <a:ext cx="1059712" cy="316406"/>
            <a:chOff x="7244862" y="2564012"/>
            <a:chExt cx="1005315" cy="299674"/>
          </a:xfrm>
        </p:grpSpPr>
        <p:cxnSp>
          <p:nvCxnSpPr>
            <p:cNvPr id="103" name="Straight Connector 39"/>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40"/>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05" name="Group 41"/>
          <p:cNvGrpSpPr>
            <a:grpSpLocks/>
          </p:cNvGrpSpPr>
          <p:nvPr/>
        </p:nvGrpSpPr>
        <p:grpSpPr bwMode="auto">
          <a:xfrm flipH="1">
            <a:off x="4022831" y="2488557"/>
            <a:ext cx="1059712" cy="316406"/>
            <a:chOff x="7244862" y="2564012"/>
            <a:chExt cx="1005315" cy="299674"/>
          </a:xfrm>
        </p:grpSpPr>
        <p:cxnSp>
          <p:nvCxnSpPr>
            <p:cNvPr id="106" name="Straight Connector 42"/>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43"/>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08" name="Group 44"/>
          <p:cNvGrpSpPr>
            <a:grpSpLocks/>
          </p:cNvGrpSpPr>
          <p:nvPr/>
        </p:nvGrpSpPr>
        <p:grpSpPr bwMode="auto">
          <a:xfrm rot="1354404" flipV="1">
            <a:off x="6677969" y="4529296"/>
            <a:ext cx="1059712" cy="316407"/>
            <a:chOff x="7244862" y="2564012"/>
            <a:chExt cx="1005315" cy="299674"/>
          </a:xfrm>
        </p:grpSpPr>
        <p:cxnSp>
          <p:nvCxnSpPr>
            <p:cNvPr id="109" name="Straight Connector 45"/>
            <p:cNvCxnSpPr/>
            <p:nvPr/>
          </p:nvCxnSpPr>
          <p:spPr>
            <a:xfrm flipV="1">
              <a:off x="7242482" y="2566640"/>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46"/>
            <p:cNvCxnSpPr/>
            <p:nvPr/>
          </p:nvCxnSpPr>
          <p:spPr>
            <a:xfrm>
              <a:off x="7642153" y="2566779"/>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11" name="Group 47"/>
          <p:cNvGrpSpPr>
            <a:grpSpLocks/>
          </p:cNvGrpSpPr>
          <p:nvPr/>
        </p:nvGrpSpPr>
        <p:grpSpPr bwMode="auto">
          <a:xfrm rot="-1354404" flipH="1" flipV="1">
            <a:off x="4879975" y="4529296"/>
            <a:ext cx="1059712" cy="316407"/>
            <a:chOff x="7244862" y="2564012"/>
            <a:chExt cx="1005315" cy="299674"/>
          </a:xfrm>
        </p:grpSpPr>
        <p:cxnSp>
          <p:nvCxnSpPr>
            <p:cNvPr id="112" name="Straight Connector 48"/>
            <p:cNvCxnSpPr/>
            <p:nvPr/>
          </p:nvCxnSpPr>
          <p:spPr>
            <a:xfrm flipV="1">
              <a:off x="7245168" y="2564320"/>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49"/>
            <p:cNvCxnSpPr/>
            <p:nvPr/>
          </p:nvCxnSpPr>
          <p:spPr>
            <a:xfrm>
              <a:off x="7646305" y="2565069"/>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14" name="Group 1"/>
          <p:cNvGrpSpPr>
            <a:grpSpLocks/>
          </p:cNvGrpSpPr>
          <p:nvPr/>
        </p:nvGrpSpPr>
        <p:grpSpPr bwMode="auto">
          <a:xfrm>
            <a:off x="4220377" y="2165454"/>
            <a:ext cx="4155140" cy="4047997"/>
            <a:chOff x="4121518" y="1915221"/>
            <a:chExt cx="3939219" cy="3837413"/>
          </a:xfrm>
        </p:grpSpPr>
        <p:grpSp>
          <p:nvGrpSpPr>
            <p:cNvPr id="115" name="Group 52"/>
            <p:cNvGrpSpPr>
              <a:grpSpLocks/>
            </p:cNvGrpSpPr>
            <p:nvPr/>
          </p:nvGrpSpPr>
          <p:grpSpPr bwMode="auto">
            <a:xfrm>
              <a:off x="4121518" y="1915221"/>
              <a:ext cx="3939219" cy="3837413"/>
              <a:chOff x="3160707" y="1634350"/>
              <a:chExt cx="2825746" cy="2752719"/>
            </a:xfrm>
          </p:grpSpPr>
          <p:sp>
            <p:nvSpPr>
              <p:cNvPr id="120" name="Freeform 5"/>
              <p:cNvSpPr>
                <a:spLocks noEditPoints="1"/>
              </p:cNvSpPr>
              <p:nvPr/>
            </p:nvSpPr>
            <p:spPr bwMode="auto">
              <a:xfrm>
                <a:off x="3160707" y="1912126"/>
                <a:ext cx="1180620" cy="1243163"/>
              </a:xfrm>
              <a:custGeom>
                <a:avLst/>
                <a:gdLst/>
                <a:ahLst/>
                <a:cxnLst>
                  <a:cxn ang="0">
                    <a:pos x="85" y="294"/>
                  </a:cxn>
                  <a:cxn ang="0">
                    <a:pos x="0" y="330"/>
                  </a:cxn>
                  <a:cxn ang="0">
                    <a:pos x="314" y="0"/>
                  </a:cxn>
                  <a:cxn ang="0">
                    <a:pos x="167" y="327"/>
                  </a:cxn>
                  <a:cxn ang="0">
                    <a:pos x="85" y="294"/>
                  </a:cxn>
                  <a:cxn ang="0">
                    <a:pos x="85" y="294"/>
                  </a:cxn>
                  <a:cxn ang="0">
                    <a:pos x="85" y="294"/>
                  </a:cxn>
                </a:cxnLst>
                <a:rect l="0" t="0" r="r" b="b"/>
                <a:pathLst>
                  <a:path w="314" h="330">
                    <a:moveTo>
                      <a:pt x="85" y="294"/>
                    </a:moveTo>
                    <a:cubicBezTo>
                      <a:pt x="52" y="294"/>
                      <a:pt x="21" y="307"/>
                      <a:pt x="0" y="330"/>
                    </a:cubicBezTo>
                    <a:cubicBezTo>
                      <a:pt x="19" y="162"/>
                      <a:pt x="149" y="27"/>
                      <a:pt x="314" y="0"/>
                    </a:cubicBezTo>
                    <a:cubicBezTo>
                      <a:pt x="176" y="99"/>
                      <a:pt x="167" y="274"/>
                      <a:pt x="167" y="327"/>
                    </a:cubicBezTo>
                    <a:cubicBezTo>
                      <a:pt x="146" y="306"/>
                      <a:pt x="116" y="294"/>
                      <a:pt x="85" y="294"/>
                    </a:cubicBezTo>
                    <a:close/>
                    <a:moveTo>
                      <a:pt x="85" y="294"/>
                    </a:moveTo>
                    <a:cubicBezTo>
                      <a:pt x="85" y="294"/>
                      <a:pt x="85" y="294"/>
                      <a:pt x="85" y="294"/>
                    </a:cubicBezTo>
                  </a:path>
                </a:pathLst>
              </a:custGeom>
              <a:solidFill>
                <a:schemeClr val="accent4"/>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1" name="Freeform 6"/>
              <p:cNvSpPr>
                <a:spLocks noEditPoints="1"/>
              </p:cNvSpPr>
              <p:nvPr/>
            </p:nvSpPr>
            <p:spPr bwMode="auto">
              <a:xfrm>
                <a:off x="3885929" y="1916680"/>
                <a:ext cx="636419" cy="1238610"/>
              </a:xfrm>
              <a:custGeom>
                <a:avLst/>
                <a:gdLst/>
                <a:ahLst/>
                <a:cxnLst>
                  <a:cxn ang="0">
                    <a:pos x="84" y="293"/>
                  </a:cxn>
                  <a:cxn ang="0">
                    <a:pos x="1" y="327"/>
                  </a:cxn>
                  <a:cxn ang="0">
                    <a:pos x="169" y="0"/>
                  </a:cxn>
                  <a:cxn ang="0">
                    <a:pos x="169" y="329"/>
                  </a:cxn>
                  <a:cxn ang="0">
                    <a:pos x="84" y="293"/>
                  </a:cxn>
                  <a:cxn ang="0">
                    <a:pos x="84" y="293"/>
                  </a:cxn>
                  <a:cxn ang="0">
                    <a:pos x="84" y="293"/>
                  </a:cxn>
                </a:cxnLst>
                <a:rect l="0" t="0" r="r" b="b"/>
                <a:pathLst>
                  <a:path w="169" h="329">
                    <a:moveTo>
                      <a:pt x="84" y="293"/>
                    </a:moveTo>
                    <a:cubicBezTo>
                      <a:pt x="52" y="293"/>
                      <a:pt x="22" y="306"/>
                      <a:pt x="1" y="327"/>
                    </a:cubicBezTo>
                    <a:cubicBezTo>
                      <a:pt x="0" y="276"/>
                      <a:pt x="8" y="87"/>
                      <a:pt x="169" y="0"/>
                    </a:cubicBezTo>
                    <a:cubicBezTo>
                      <a:pt x="169" y="329"/>
                      <a:pt x="169" y="329"/>
                      <a:pt x="169" y="329"/>
                    </a:cubicBezTo>
                    <a:cubicBezTo>
                      <a:pt x="147" y="306"/>
                      <a:pt x="117" y="293"/>
                      <a:pt x="84" y="293"/>
                    </a:cubicBezTo>
                    <a:close/>
                    <a:moveTo>
                      <a:pt x="84" y="293"/>
                    </a:moveTo>
                    <a:cubicBezTo>
                      <a:pt x="84" y="293"/>
                      <a:pt x="84" y="293"/>
                      <a:pt x="84" y="293"/>
                    </a:cubicBezTo>
                  </a:path>
                </a:pathLst>
              </a:custGeom>
              <a:solidFill>
                <a:schemeClr val="accent1"/>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2" name="Freeform 7"/>
              <p:cNvSpPr>
                <a:spLocks noEditPoints="1"/>
              </p:cNvSpPr>
              <p:nvPr/>
            </p:nvSpPr>
            <p:spPr bwMode="auto">
              <a:xfrm>
                <a:off x="4621397" y="1916680"/>
                <a:ext cx="635281" cy="1238610"/>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chemeClr val="accent1"/>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3" name="Freeform 8"/>
              <p:cNvSpPr>
                <a:spLocks noEditPoints="1"/>
              </p:cNvSpPr>
              <p:nvPr/>
            </p:nvSpPr>
            <p:spPr bwMode="auto">
              <a:xfrm>
                <a:off x="4797864" y="1912126"/>
                <a:ext cx="1188589" cy="1251133"/>
              </a:xfrm>
              <a:custGeom>
                <a:avLst/>
                <a:gdLst/>
                <a:ahLst/>
                <a:cxnLst>
                  <a:cxn ang="0">
                    <a:pos x="229" y="294"/>
                  </a:cxn>
                  <a:cxn ang="0">
                    <a:pos x="147" y="327"/>
                  </a:cxn>
                  <a:cxn ang="0">
                    <a:pos x="0" y="0"/>
                  </a:cxn>
                  <a:cxn ang="0">
                    <a:pos x="316" y="332"/>
                  </a:cxn>
                  <a:cxn ang="0">
                    <a:pos x="229" y="294"/>
                  </a:cxn>
                  <a:cxn ang="0">
                    <a:pos x="229" y="294"/>
                  </a:cxn>
                  <a:cxn ang="0">
                    <a:pos x="229" y="294"/>
                  </a:cxn>
                </a:cxnLst>
                <a:rect l="0" t="0" r="r" b="b"/>
                <a:pathLst>
                  <a:path w="316" h="332">
                    <a:moveTo>
                      <a:pt x="229" y="294"/>
                    </a:moveTo>
                    <a:cubicBezTo>
                      <a:pt x="198" y="294"/>
                      <a:pt x="169" y="306"/>
                      <a:pt x="147" y="327"/>
                    </a:cubicBezTo>
                    <a:cubicBezTo>
                      <a:pt x="148" y="274"/>
                      <a:pt x="138" y="99"/>
                      <a:pt x="0" y="0"/>
                    </a:cubicBezTo>
                    <a:cubicBezTo>
                      <a:pt x="167" y="26"/>
                      <a:pt x="298" y="162"/>
                      <a:pt x="316" y="332"/>
                    </a:cubicBezTo>
                    <a:cubicBezTo>
                      <a:pt x="295" y="308"/>
                      <a:pt x="263" y="294"/>
                      <a:pt x="229" y="294"/>
                    </a:cubicBezTo>
                    <a:close/>
                    <a:moveTo>
                      <a:pt x="229" y="294"/>
                    </a:moveTo>
                    <a:cubicBezTo>
                      <a:pt x="229" y="294"/>
                      <a:pt x="229" y="294"/>
                      <a:pt x="229" y="294"/>
                    </a:cubicBezTo>
                  </a:path>
                </a:pathLst>
              </a:custGeom>
              <a:solidFill>
                <a:schemeClr val="accent4"/>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4" name="Freeform 9"/>
              <p:cNvSpPr>
                <a:spLocks noEditPoints="1"/>
              </p:cNvSpPr>
              <p:nvPr/>
            </p:nvSpPr>
            <p:spPr bwMode="auto">
              <a:xfrm>
                <a:off x="4522348" y="3336300"/>
                <a:ext cx="494107" cy="1050769"/>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tx1">
                  <a:lumMod val="50000"/>
                  <a:lumOff val="50000"/>
                </a:schemeClr>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5" name="Freeform 10"/>
              <p:cNvSpPr>
                <a:spLocks noEditPoints="1"/>
              </p:cNvSpPr>
              <p:nvPr/>
            </p:nvSpPr>
            <p:spPr bwMode="auto">
              <a:xfrm>
                <a:off x="4522348" y="1634350"/>
                <a:ext cx="99049" cy="198086"/>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3">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tx1">
                  <a:lumMod val="50000"/>
                  <a:lumOff val="50000"/>
                </a:schemeClr>
              </a:solidFill>
              <a:ln w="9525">
                <a:noFill/>
                <a:round/>
                <a:headEnd/>
                <a:tailEnd/>
              </a:ln>
              <a:effectLst>
                <a:innerShdw blurRad="63500" dist="50800" dir="5400000">
                  <a:prstClr val="black">
                    <a:alpha val="50000"/>
                  </a:prstClr>
                </a:innerShdw>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grpSp>
        <p:sp>
          <p:nvSpPr>
            <p:cNvPr id="116" name="Shape 1094"/>
            <p:cNvSpPr>
              <a:spLocks/>
            </p:cNvSpPr>
            <p:nvPr/>
          </p:nvSpPr>
          <p:spPr bwMode="auto">
            <a:xfrm>
              <a:off x="4568684" y="3131690"/>
              <a:ext cx="376996" cy="269235"/>
            </a:xfrm>
            <a:custGeom>
              <a:avLst/>
              <a:gdLst>
                <a:gd name="T0" fmla="*/ 3289953 w 21600"/>
                <a:gd name="T1" fmla="*/ 1677957 h 21600"/>
                <a:gd name="T2" fmla="*/ 3289953 w 21600"/>
                <a:gd name="T3" fmla="*/ 1677957 h 21600"/>
                <a:gd name="T4" fmla="*/ 3289953 w 21600"/>
                <a:gd name="T5" fmla="*/ 1677957 h 21600"/>
                <a:gd name="T6" fmla="*/ 3289953 w 21600"/>
                <a:gd name="T7" fmla="*/ 167795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bg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0179" tIns="40179" rIns="40179" bIns="40179" anchor="ctr"/>
            <a:lstStyle/>
            <a:p>
              <a:endParaRPr lang="zh-CN" altLang="en-US"/>
            </a:p>
          </p:txBody>
        </p:sp>
        <p:sp>
          <p:nvSpPr>
            <p:cNvPr id="117" name="Freeform 62"/>
            <p:cNvSpPr>
              <a:spLocks noEditPoints="1"/>
            </p:cNvSpPr>
            <p:nvPr/>
          </p:nvSpPr>
          <p:spPr bwMode="auto">
            <a:xfrm>
              <a:off x="5477986" y="3065772"/>
              <a:ext cx="320256" cy="360553"/>
            </a:xfrm>
            <a:custGeom>
              <a:avLst/>
              <a:gdLst>
                <a:gd name="T0" fmla="*/ 300480192 w 320"/>
                <a:gd name="T1" fmla="*/ 0 h 360"/>
                <a:gd name="T2" fmla="*/ 256409964 w 320"/>
                <a:gd name="T3" fmla="*/ 0 h 360"/>
                <a:gd name="T4" fmla="*/ 240384154 w 320"/>
                <a:gd name="T5" fmla="*/ 20061770 h 360"/>
                <a:gd name="T6" fmla="*/ 240384154 w 320"/>
                <a:gd name="T7" fmla="*/ 361106849 h 360"/>
                <a:gd name="T8" fmla="*/ 320512205 w 320"/>
                <a:gd name="T9" fmla="*/ 361106849 h 360"/>
                <a:gd name="T10" fmla="*/ 320512205 w 320"/>
                <a:gd name="T11" fmla="*/ 20061770 h 360"/>
                <a:gd name="T12" fmla="*/ 300480192 w 320"/>
                <a:gd name="T13" fmla="*/ 0 h 360"/>
                <a:gd name="T14" fmla="*/ 180288115 w 320"/>
                <a:gd name="T15" fmla="*/ 120368616 h 360"/>
                <a:gd name="T16" fmla="*/ 136217887 w 320"/>
                <a:gd name="T17" fmla="*/ 120368616 h 360"/>
                <a:gd name="T18" fmla="*/ 120192077 w 320"/>
                <a:gd name="T19" fmla="*/ 140430386 h 360"/>
                <a:gd name="T20" fmla="*/ 120192077 w 320"/>
                <a:gd name="T21" fmla="*/ 361106849 h 360"/>
                <a:gd name="T22" fmla="*/ 200320128 w 320"/>
                <a:gd name="T23" fmla="*/ 361106849 h 360"/>
                <a:gd name="T24" fmla="*/ 200320128 w 320"/>
                <a:gd name="T25" fmla="*/ 140430386 h 360"/>
                <a:gd name="T26" fmla="*/ 180288115 w 320"/>
                <a:gd name="T27" fmla="*/ 120368616 h 360"/>
                <a:gd name="T28" fmla="*/ 60096038 w 320"/>
                <a:gd name="T29" fmla="*/ 240738233 h 360"/>
                <a:gd name="T30" fmla="*/ 16025810 w 320"/>
                <a:gd name="T31" fmla="*/ 240738233 h 360"/>
                <a:gd name="T32" fmla="*/ 0 w 320"/>
                <a:gd name="T33" fmla="*/ 260799002 h 360"/>
                <a:gd name="T34" fmla="*/ 0 w 320"/>
                <a:gd name="T35" fmla="*/ 361106849 h 360"/>
                <a:gd name="T36" fmla="*/ 80128051 w 320"/>
                <a:gd name="T37" fmla="*/ 361106849 h 360"/>
                <a:gd name="T38" fmla="*/ 80128051 w 320"/>
                <a:gd name="T39" fmla="*/ 260799002 h 360"/>
                <a:gd name="T40" fmla="*/ 60096038 w 320"/>
                <a:gd name="T41" fmla="*/ 240738233 h 3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Shape 1090"/>
            <p:cNvSpPr>
              <a:spLocks/>
            </p:cNvSpPr>
            <p:nvPr/>
          </p:nvSpPr>
          <p:spPr bwMode="auto">
            <a:xfrm>
              <a:off x="6331218" y="3128517"/>
              <a:ext cx="396184" cy="336517"/>
            </a:xfrm>
            <a:custGeom>
              <a:avLst/>
              <a:gdLst>
                <a:gd name="T0" fmla="*/ 3633374 w 21600"/>
                <a:gd name="T1" fmla="*/ 2621390 h 21600"/>
                <a:gd name="T2" fmla="*/ 3633374 w 21600"/>
                <a:gd name="T3" fmla="*/ 2621390 h 21600"/>
                <a:gd name="T4" fmla="*/ 3633374 w 21600"/>
                <a:gd name="T5" fmla="*/ 2621390 h 21600"/>
                <a:gd name="T6" fmla="*/ 3633374 w 21600"/>
                <a:gd name="T7" fmla="*/ 262139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0179" tIns="40179" rIns="40179" bIns="40179" anchor="ctr"/>
            <a:lstStyle/>
            <a:p>
              <a:endParaRPr lang="zh-CN" altLang="en-US"/>
            </a:p>
          </p:txBody>
        </p:sp>
        <p:sp>
          <p:nvSpPr>
            <p:cNvPr id="119" name="Shape 1687"/>
            <p:cNvSpPr>
              <a:spLocks/>
            </p:cNvSpPr>
            <p:nvPr/>
          </p:nvSpPr>
          <p:spPr bwMode="auto">
            <a:xfrm>
              <a:off x="7266129" y="3116104"/>
              <a:ext cx="361315" cy="361342"/>
            </a:xfrm>
            <a:custGeom>
              <a:avLst/>
              <a:gdLst>
                <a:gd name="T0" fmla="*/ 3021965 w 21600"/>
                <a:gd name="T1" fmla="*/ 3022408 h 21600"/>
                <a:gd name="T2" fmla="*/ 3021965 w 21600"/>
                <a:gd name="T3" fmla="*/ 3022408 h 21600"/>
                <a:gd name="T4" fmla="*/ 3021965 w 21600"/>
                <a:gd name="T5" fmla="*/ 3022408 h 21600"/>
                <a:gd name="T6" fmla="*/ 3021965 w 21600"/>
                <a:gd name="T7" fmla="*/ 302240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0179" tIns="40179" rIns="40179" bIns="40179" anchor="ctr"/>
            <a:lstStyle/>
            <a:p>
              <a:endParaRPr lang="zh-CN" altLang="en-US"/>
            </a:p>
          </p:txBody>
        </p:sp>
      </p:grpSp>
      <p:sp>
        <p:nvSpPr>
          <p:cNvPr id="126" name="矩形 125"/>
          <p:cNvSpPr>
            <a:spLocks noChangeArrowheads="1"/>
          </p:cNvSpPr>
          <p:nvPr/>
        </p:nvSpPr>
        <p:spPr bwMode="auto">
          <a:xfrm>
            <a:off x="1388815" y="1932107"/>
            <a:ext cx="2349157" cy="466693"/>
          </a:xfrm>
          <a:prstGeom prst="rect">
            <a:avLst/>
          </a:prstGeom>
          <a:noFill/>
          <a:ln w="9525">
            <a:noFill/>
            <a:miter lim="800000"/>
            <a:headEnd/>
            <a:tailEnd/>
          </a:ln>
        </p:spPr>
        <p:txBody>
          <a:bodyPr wrap="none" lIns="96419" tIns="48210" rIns="96419" bIns="48210">
            <a:spAutoFit/>
          </a:bodyPr>
          <a:lstStyle/>
          <a:p>
            <a:pPr algn="r" fontAlgn="auto">
              <a:spcBef>
                <a:spcPts val="0"/>
              </a:spcBef>
              <a:spcAft>
                <a:spcPts val="0"/>
              </a:spcAft>
              <a:defRPr/>
            </a:pPr>
            <a:r>
              <a:rPr lang="zh-CN" altLang="en-US" sz="2400" b="1" dirty="0" smtClean="0">
                <a:solidFill>
                  <a:schemeClr val="tx1">
                    <a:lumMod val="75000"/>
                    <a:lumOff val="25000"/>
                  </a:schemeClr>
                </a:solidFill>
                <a:latin typeface="Franklin Gothic Book" panose="020B0503020102020204" pitchFamily="34" charset="0"/>
              </a:rPr>
              <a:t>软件原型是个啥</a:t>
            </a:r>
            <a:endParaRPr lang="zh-CN" altLang="en-US" sz="2400" b="1" dirty="0">
              <a:solidFill>
                <a:schemeClr val="tx1">
                  <a:lumMod val="75000"/>
                  <a:lumOff val="25000"/>
                </a:schemeClr>
              </a:solidFill>
              <a:latin typeface="Franklin Gothic Book" panose="020B0503020102020204" pitchFamily="34" charset="0"/>
            </a:endParaRPr>
          </a:p>
        </p:txBody>
      </p:sp>
      <p:sp>
        <p:nvSpPr>
          <p:cNvPr id="127" name="矩形 47"/>
          <p:cNvSpPr>
            <a:spLocks noChangeArrowheads="1"/>
          </p:cNvSpPr>
          <p:nvPr/>
        </p:nvSpPr>
        <p:spPr bwMode="auto">
          <a:xfrm>
            <a:off x="508139" y="2419914"/>
            <a:ext cx="3171040" cy="1497745"/>
          </a:xfrm>
          <a:prstGeom prst="rect">
            <a:avLst/>
          </a:prstGeom>
          <a:noFill/>
          <a:ln w="25400">
            <a:noFill/>
            <a:miter lim="800000"/>
            <a:headEnd/>
            <a:tailEnd/>
          </a:ln>
        </p:spPr>
        <p:txBody>
          <a:bodyPr wrap="square" lIns="96419" tIns="48210" rIns="96419" bIns="4821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软件原型是对提议新产品的部分、可能的或是初步的实现。</a:t>
            </a:r>
          </a:p>
          <a:p>
            <a:pPr>
              <a:lnSpc>
                <a:spcPct val="13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软件</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原型可能只是实际系统中的一部分或是实际系统的一个模型，可能没有任何使用的功能。</a:t>
            </a:r>
          </a:p>
        </p:txBody>
      </p:sp>
      <p:sp>
        <p:nvSpPr>
          <p:cNvPr id="129" name="矩形 47"/>
          <p:cNvSpPr>
            <a:spLocks noChangeArrowheads="1"/>
          </p:cNvSpPr>
          <p:nvPr/>
        </p:nvSpPr>
        <p:spPr bwMode="auto">
          <a:xfrm>
            <a:off x="8997449" y="2124790"/>
            <a:ext cx="2234936" cy="630200"/>
          </a:xfrm>
          <a:prstGeom prst="rect">
            <a:avLst/>
          </a:prstGeom>
          <a:noFill/>
          <a:ln w="25400">
            <a:noFill/>
            <a:miter lim="800000"/>
            <a:headEnd/>
            <a:tailEnd/>
          </a:ln>
        </p:spPr>
        <p:txBody>
          <a:bodyPr lIns="96419" tIns="48210" rIns="96419" bIns="4821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界面原型侧重表现功能的有无和主要的流程走向。</a:t>
            </a:r>
          </a:p>
        </p:txBody>
      </p:sp>
      <p:sp>
        <p:nvSpPr>
          <p:cNvPr id="130" name="矩形 129"/>
          <p:cNvSpPr>
            <a:spLocks noChangeArrowheads="1"/>
          </p:cNvSpPr>
          <p:nvPr/>
        </p:nvSpPr>
        <p:spPr bwMode="auto">
          <a:xfrm>
            <a:off x="7930203" y="4815761"/>
            <a:ext cx="4835876" cy="466693"/>
          </a:xfrm>
          <a:prstGeom prst="rect">
            <a:avLst/>
          </a:prstGeom>
          <a:noFill/>
          <a:ln w="9525">
            <a:noFill/>
            <a:miter lim="800000"/>
            <a:headEnd/>
            <a:tailEnd/>
          </a:ln>
        </p:spPr>
        <p:txBody>
          <a:bodyPr wrap="square" lIns="96419" tIns="48210" rIns="96419" bIns="48210">
            <a:spAutoFit/>
          </a:bodyPr>
          <a:lstStyle/>
          <a:p>
            <a:pPr fontAlgn="auto">
              <a:spcBef>
                <a:spcPts val="0"/>
              </a:spcBef>
              <a:spcAft>
                <a:spcPts val="0"/>
              </a:spcAft>
              <a:defRPr/>
            </a:pPr>
            <a:r>
              <a:rPr lang="zh-CN" altLang="en-US" sz="2400" b="1" dirty="0">
                <a:solidFill>
                  <a:schemeClr val="tx1">
                    <a:lumMod val="75000"/>
                    <a:lumOff val="25000"/>
                  </a:schemeClr>
                </a:solidFill>
                <a:latin typeface="Franklin Gothic Book" panose="020B0503020102020204" pitchFamily="34" charset="0"/>
              </a:rPr>
              <a:t>实物模型</a:t>
            </a:r>
            <a:r>
              <a:rPr lang="en-US" altLang="zh-CN" sz="2400" b="1" dirty="0">
                <a:solidFill>
                  <a:schemeClr val="tx1">
                    <a:lumMod val="75000"/>
                    <a:lumOff val="25000"/>
                  </a:schemeClr>
                </a:solidFill>
                <a:latin typeface="Franklin Gothic Book" panose="020B0503020102020204" pitchFamily="34" charset="0"/>
              </a:rPr>
              <a:t>+</a:t>
            </a:r>
            <a:r>
              <a:rPr lang="zh-CN" altLang="en-US" sz="2400" b="1" dirty="0">
                <a:solidFill>
                  <a:schemeClr val="tx1">
                    <a:lumMod val="75000"/>
                    <a:lumOff val="25000"/>
                  </a:schemeClr>
                </a:solidFill>
                <a:latin typeface="Franklin Gothic Book" panose="020B0503020102020204" pitchFamily="34" charset="0"/>
              </a:rPr>
              <a:t>概念</a:t>
            </a:r>
            <a:r>
              <a:rPr lang="zh-CN" altLang="en-US" sz="2400" b="1" dirty="0" smtClean="0">
                <a:solidFill>
                  <a:schemeClr val="tx1">
                    <a:lumMod val="75000"/>
                    <a:lumOff val="25000"/>
                  </a:schemeClr>
                </a:solidFill>
                <a:latin typeface="Franklin Gothic Book" panose="020B0503020102020204" pitchFamily="34" charset="0"/>
              </a:rPr>
              <a:t>模型</a:t>
            </a:r>
            <a:r>
              <a:rPr lang="en-US" altLang="zh-CN" sz="2400" b="1" dirty="0" smtClean="0">
                <a:solidFill>
                  <a:schemeClr val="tx1">
                    <a:lumMod val="75000"/>
                    <a:lumOff val="25000"/>
                  </a:schemeClr>
                </a:solidFill>
                <a:latin typeface="Franklin Gothic Book" panose="020B0503020102020204" pitchFamily="34" charset="0"/>
              </a:rPr>
              <a:t>==</a:t>
            </a:r>
            <a:r>
              <a:rPr lang="zh-CN" altLang="en-US" sz="2400" b="1" dirty="0">
                <a:solidFill>
                  <a:schemeClr val="tx1">
                    <a:lumMod val="75000"/>
                    <a:lumOff val="25000"/>
                  </a:schemeClr>
                </a:solidFill>
                <a:latin typeface="Franklin Gothic Book" panose="020B0503020102020204" pitchFamily="34" charset="0"/>
              </a:rPr>
              <a:t>界面原型</a:t>
            </a:r>
          </a:p>
        </p:txBody>
      </p:sp>
      <p:sp>
        <p:nvSpPr>
          <p:cNvPr id="132" name="矩形 131"/>
          <p:cNvSpPr>
            <a:spLocks noChangeArrowheads="1"/>
          </p:cNvSpPr>
          <p:nvPr/>
        </p:nvSpPr>
        <p:spPr bwMode="auto">
          <a:xfrm>
            <a:off x="1388815" y="4444300"/>
            <a:ext cx="2826335" cy="466693"/>
          </a:xfrm>
          <a:prstGeom prst="rect">
            <a:avLst/>
          </a:prstGeom>
          <a:noFill/>
          <a:ln w="9525">
            <a:noFill/>
            <a:miter lim="800000"/>
            <a:headEnd/>
            <a:tailEnd/>
          </a:ln>
        </p:spPr>
        <p:txBody>
          <a:bodyPr wrap="square" lIns="96419" tIns="48210" rIns="96419" bIns="48210">
            <a:spAutoFit/>
          </a:bodyPr>
          <a:lstStyle/>
          <a:p>
            <a:pPr algn="r" fontAlgn="auto">
              <a:spcBef>
                <a:spcPts val="0"/>
              </a:spcBef>
              <a:spcAft>
                <a:spcPts val="0"/>
              </a:spcAft>
              <a:defRPr/>
            </a:pPr>
            <a:r>
              <a:rPr lang="zh-CN" altLang="en-US" sz="2400" b="1" dirty="0" smtClean="0">
                <a:solidFill>
                  <a:schemeClr val="tx1">
                    <a:lumMod val="75000"/>
                    <a:lumOff val="25000"/>
                  </a:schemeClr>
                </a:solidFill>
                <a:latin typeface="Franklin Gothic Book" panose="020B0503020102020204" pitchFamily="34" charset="0"/>
              </a:rPr>
              <a:t>界面原型分类</a:t>
            </a:r>
            <a:endParaRPr lang="zh-CN" altLang="en-US" sz="2400" b="1" dirty="0">
              <a:solidFill>
                <a:schemeClr val="tx1">
                  <a:lumMod val="75000"/>
                  <a:lumOff val="25000"/>
                </a:schemeClr>
              </a:solidFill>
              <a:latin typeface="Franklin Gothic Book" panose="020B0503020102020204" pitchFamily="34" charset="0"/>
            </a:endParaRPr>
          </a:p>
        </p:txBody>
      </p:sp>
      <p:sp>
        <p:nvSpPr>
          <p:cNvPr id="133" name="矩形 47"/>
          <p:cNvSpPr>
            <a:spLocks noChangeArrowheads="1"/>
          </p:cNvSpPr>
          <p:nvPr/>
        </p:nvSpPr>
        <p:spPr bwMode="auto">
          <a:xfrm>
            <a:off x="1196091" y="4961135"/>
            <a:ext cx="3391290" cy="630200"/>
          </a:xfrm>
          <a:prstGeom prst="rect">
            <a:avLst/>
          </a:prstGeom>
          <a:noFill/>
          <a:ln w="25400">
            <a:noFill/>
            <a:miter lim="800000"/>
            <a:headEnd/>
            <a:tailEnd/>
          </a:ln>
        </p:spPr>
        <p:txBody>
          <a:bodyPr wrap="square" lIns="96419" tIns="48210" rIns="96419" bIns="4821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界面原型根据完成状况又可以分为草图原型、低保真原型和高保真原型</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6"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95707820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1000"/>
                                        <p:tgtEl>
                                          <p:spTgt spid="114"/>
                                        </p:tgtEl>
                                      </p:cBhvr>
                                    </p:animEffect>
                                    <p:anim calcmode="lin" valueType="num">
                                      <p:cBhvr>
                                        <p:cTn id="12" dur="1000" fill="hold"/>
                                        <p:tgtEl>
                                          <p:spTgt spid="114"/>
                                        </p:tgtEl>
                                        <p:attrNameLst>
                                          <p:attrName>ppt_x</p:attrName>
                                        </p:attrNameLst>
                                      </p:cBhvr>
                                      <p:tavLst>
                                        <p:tav tm="0">
                                          <p:val>
                                            <p:strVal val="#ppt_x"/>
                                          </p:val>
                                        </p:tav>
                                        <p:tav tm="100000">
                                          <p:val>
                                            <p:strVal val="#ppt_x"/>
                                          </p:val>
                                        </p:tav>
                                      </p:tavLst>
                                    </p:anim>
                                    <p:anim calcmode="lin" valueType="num">
                                      <p:cBhvr>
                                        <p:cTn id="13" dur="900" decel="100000" fill="hold"/>
                                        <p:tgtEl>
                                          <p:spTgt spid="114"/>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14"/>
                                        </p:tgtEl>
                                        <p:attrNameLst>
                                          <p:attrName>ppt_y</p:attrName>
                                        </p:attrNameLst>
                                      </p:cBhvr>
                                      <p:tavLst>
                                        <p:tav tm="0">
                                          <p:val>
                                            <p:strVal val="#ppt_y-.03"/>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right)">
                                      <p:cBhvr>
                                        <p:cTn id="19" dur="500"/>
                                        <p:tgtEl>
                                          <p:spTgt spid="105"/>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slide(fromBottom)">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slide(fromBottom)">
                                      <p:cBhvr>
                                        <p:cTn id="27" dur="500"/>
                                        <p:tgtEl>
                                          <p:spTgt spid="1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animEffect transition="in" filter="slide(fromBottom)">
                                      <p:cBhvr>
                                        <p:cTn id="35" dur="500"/>
                                        <p:tgtEl>
                                          <p:spTgt spid="1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up)">
                                      <p:cBhvr>
                                        <p:cTn id="40" dur="500"/>
                                        <p:tgtEl>
                                          <p:spTgt spid="111"/>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slide(fromBottom)">
                                      <p:cBhvr>
                                        <p:cTn id="43" dur="500"/>
                                        <p:tgtEl>
                                          <p:spTgt spid="132"/>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133"/>
                                        </p:tgtEl>
                                        <p:attrNameLst>
                                          <p:attrName>style.visibility</p:attrName>
                                        </p:attrNameLst>
                                      </p:cBhvr>
                                      <p:to>
                                        <p:strVal val="visible"/>
                                      </p:to>
                                    </p:set>
                                    <p:animEffect transition="in" filter="slide(fromBottom)">
                                      <p:cBhvr>
                                        <p:cTn id="46" dur="500"/>
                                        <p:tgtEl>
                                          <p:spTgt spid="133"/>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108"/>
                                        </p:tgtEl>
                                        <p:attrNameLst>
                                          <p:attrName>style.visibility</p:attrName>
                                        </p:attrNameLst>
                                      </p:cBhvr>
                                      <p:to>
                                        <p:strVal val="visible"/>
                                      </p:to>
                                    </p:set>
                                    <p:animEffect transition="in" filter="wipe(up)">
                                      <p:cBhvr>
                                        <p:cTn id="50" dur="500"/>
                                        <p:tgtEl>
                                          <p:spTgt spid="108"/>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slide(fromBottom)">
                                      <p:cBhvr>
                                        <p:cTn id="53"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9" grpId="0"/>
      <p:bldP spid="130" grpId="0"/>
      <p:bldP spid="132" grpId="0"/>
      <p:bldP spid="133"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8" name="文本框 7"/>
          <p:cNvSpPr txBox="1"/>
          <p:nvPr/>
        </p:nvSpPr>
        <p:spPr>
          <a:xfrm>
            <a:off x="1908942" y="1342406"/>
            <a:ext cx="1944216"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草图原型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14369" y="2248173"/>
            <a:ext cx="4533363" cy="2585323"/>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草图原型，可以称为纸面原型，能描述产品的大概需求，记录瞬间灵感。</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很多产品经理或者设计师在使用专业原型工具来进行设计之前，都经历过草图原型的设计，设计师们喜欢在白纸或者白板上勾勒软件大概的样子，也就是软件的骨架。用这种方式快速地记录他们的灵感也方便修改软件的原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247" y="1600101"/>
            <a:ext cx="7004755" cy="382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8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8" name="文本框 7"/>
          <p:cNvSpPr txBox="1"/>
          <p:nvPr/>
        </p:nvSpPr>
        <p:spPr>
          <a:xfrm>
            <a:off x="927279" y="1687132"/>
            <a:ext cx="2640169" cy="523220"/>
          </a:xfrm>
          <a:prstGeom prst="rect">
            <a:avLst/>
          </a:prstGeom>
          <a:noFill/>
        </p:spPr>
        <p:txBody>
          <a:bodyPr wrap="squar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低保真</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原型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27279" y="2608020"/>
            <a:ext cx="4533363" cy="2308324"/>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低保</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真原型是根据需求或草图原型，利用相关设计工具制作的简单的软件原型。</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低保真原型可以展现出软件的大致结构和基本交互效果，但是在界面美观和交互效果上还不能和真实软件相比。</a:t>
            </a:r>
            <a:endPar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为此我们通常使用线框图来表示。</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980863" y="5914981"/>
            <a:ext cx="3541690" cy="646331"/>
          </a:xfrm>
          <a:prstGeom prst="rect">
            <a:avLst/>
          </a:prstGeom>
          <a:noFill/>
        </p:spPr>
        <p:txBody>
          <a:bodyPr wrap="square" rtlCol="0">
            <a:spAutoFit/>
          </a:bodyPr>
          <a:lstStyle/>
          <a:p>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Bagus</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Fikri</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Yuliono</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from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Fikri</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Studio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事务管理仪表盘的线框图</a:t>
            </a:r>
          </a:p>
        </p:txBody>
      </p:sp>
      <p:pic>
        <p:nvPicPr>
          <p:cNvPr id="11"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4" y="1024037"/>
            <a:ext cx="6219467" cy="4664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1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p:tgtEl>
                                          <p:spTgt spid="8"/>
                                        </p:tgtEl>
                                        <p:attrNameLst>
                                          <p:attrName>ppt_y</p:attrName>
                                        </p:attrNameLst>
                                      </p:cBhvr>
                                      <p:tavLst>
                                        <p:tav tm="0">
                                          <p:val>
                                            <p:strVal val="#ppt_y+#ppt_h*1.125000"/>
                                          </p:val>
                                        </p:tav>
                                        <p:tav tm="100000">
                                          <p:val>
                                            <p:strVal val="#ppt_y"/>
                                          </p:val>
                                        </p:tav>
                                      </p:tavLst>
                                    </p:anim>
                                    <p:animEffect transition="in" filter="wipe(up)">
                                      <p:cBhvr>
                                        <p:cTn id="11" dur="500"/>
                                        <p:tgtEl>
                                          <p:spTgt spid="8"/>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up)">
                                      <p:cBhvr>
                                        <p:cTn id="15" dur="500"/>
                                        <p:tgtEl>
                                          <p:spTgt spid="9"/>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up)">
                                      <p:cBhvr>
                                        <p:cTn id="19" dur="500"/>
                                        <p:tgtEl>
                                          <p:spTgt spid="10"/>
                                        </p:tgtEl>
                                      </p:cBhvr>
                                    </p:animEffect>
                                  </p:childTnLst>
                                </p:cTn>
                              </p:par>
                              <p:par>
                                <p:cTn id="20" presetID="12" presetClass="entr" presetSubtype="4"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1.125000"/>
                                          </p:val>
                                        </p:tav>
                                        <p:tav tm="100000">
                                          <p:val>
                                            <p:strVal val="#ppt_y"/>
                                          </p:val>
                                        </p:tav>
                                      </p:tavLst>
                                    </p:anim>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53157" y="344307"/>
            <a:ext cx="3949155" cy="615553"/>
          </a:xfrm>
          <a:prstGeom prst="rect">
            <a:avLst/>
          </a:prstGeom>
          <a:noFill/>
        </p:spPr>
        <p:txBody>
          <a:bodyPr wrap="square" lIns="0" tIns="0" rIns="0" bIns="0" rtlCol="0" anchor="ctr">
            <a:spAutoFit/>
          </a:bodyPr>
          <a:lstStyle/>
          <a:p>
            <a:r>
              <a:rPr lang="zh-CN" altLang="en-US" sz="4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界面原型的概念</a:t>
            </a:r>
            <a:endParaRPr lang="zh-CN" altLang="en-US" sz="4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258349" y="135887"/>
            <a:ext cx="1032394" cy="103239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kumimoji="1" lang="en-US" altLang="zh-CN" dirty="0" smtClean="0">
                <a:solidFill>
                  <a:schemeClr val="tx1">
                    <a:lumMod val="75000"/>
                    <a:lumOff val="25000"/>
                  </a:schemeClr>
                </a:solidFill>
              </a:rPr>
              <a:t>PRD</a:t>
            </a:r>
          </a:p>
          <a:p>
            <a:pPr algn="ctr"/>
            <a:r>
              <a:rPr kumimoji="1" lang="en-US" altLang="zh-CN" dirty="0" smtClean="0">
                <a:solidFill>
                  <a:schemeClr val="tx1">
                    <a:lumMod val="75000"/>
                    <a:lumOff val="25000"/>
                  </a:schemeClr>
                </a:solidFill>
              </a:rPr>
              <a:t>G17</a:t>
            </a:r>
            <a:endParaRPr kumimoji="1" lang="zh-CN" altLang="en-US" dirty="0">
              <a:solidFill>
                <a:schemeClr val="tx1">
                  <a:lumMod val="75000"/>
                  <a:lumOff val="25000"/>
                </a:schemeClr>
              </a:solidFill>
            </a:endParaRPr>
          </a:p>
        </p:txBody>
      </p:sp>
      <p:sp>
        <p:nvSpPr>
          <p:cNvPr id="5" name="文本框 4"/>
          <p:cNvSpPr txBox="1"/>
          <p:nvPr/>
        </p:nvSpPr>
        <p:spPr>
          <a:xfrm>
            <a:off x="927279" y="1687132"/>
            <a:ext cx="2640169" cy="523220"/>
          </a:xfrm>
          <a:prstGeom prst="rect">
            <a:avLst/>
          </a:prstGeom>
          <a:noFill/>
        </p:spPr>
        <p:txBody>
          <a:bodyPr wrap="square" rtlCol="0">
            <a:spAutoFit/>
          </a:bodyPr>
          <a:lstStyle/>
          <a:p>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rPr>
              <a:t>高保真原型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50760" y="3620980"/>
            <a:ext cx="4533363" cy="923330"/>
          </a:xfrm>
          <a:prstGeom prst="rect">
            <a:avLst/>
          </a:prstGeom>
          <a:noFill/>
        </p:spPr>
        <p:txBody>
          <a:bodyPr wrap="square" rtlCol="0">
            <a:spAutoFit/>
          </a:bodyPr>
          <a:lstStyle/>
          <a:p>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高保真原型是用来演示产品效果的</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Demo</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，在视觉上与真实产品一样，体验上也几乎接近真实产品。</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141707" y="1714952"/>
            <a:ext cx="6976300" cy="3673190"/>
          </a:xfrm>
          <a:prstGeom prst="rect">
            <a:avLst/>
          </a:prstGeom>
        </p:spPr>
      </p:pic>
    </p:spTree>
    <p:extLst>
      <p:ext uri="{BB962C8B-B14F-4D97-AF65-F5344CB8AC3E}">
        <p14:creationId xmlns:p14="http://schemas.microsoft.com/office/powerpoint/2010/main" val="111553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36"/>
  <p:tag name="ISPRING_RESOURCE_PATHS_HASH_PRESENTER" val="aca3dea48360795a2bc5dd7c84dbb710cfa96769"/>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1_自定义设计方案">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1797</Words>
  <Application>Microsoft Office PowerPoint</Application>
  <PresentationFormat>自定义</PresentationFormat>
  <Paragraphs>298</Paragraphs>
  <Slides>33</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Arial Unicode MS</vt:lpstr>
      <vt:lpstr>Franklin Gothic Book</vt:lpstr>
      <vt:lpstr>Lato Regular</vt:lpstr>
      <vt:lpstr>方正大黑简体</vt:lpstr>
      <vt:lpstr>宋体</vt:lpstr>
      <vt:lpstr>微软雅黑</vt:lpstr>
      <vt:lpstr>Arial</vt:lpstr>
      <vt:lpstr>Calibri</vt:lpstr>
      <vt:lpstr>Calibri Light</vt:lpstr>
      <vt:lpstr>Century Gothic</vt:lpstr>
      <vt:lpstr>Segoe UI Emoji</vt:lpstr>
      <vt:lpstr>Times New Roman</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dc:title>
  <dc:creator/>
  <cp:lastModifiedBy/>
  <cp:revision>1</cp:revision>
  <dcterms:created xsi:type="dcterms:W3CDTF">2016-09-13T15:23:47Z</dcterms:created>
  <dcterms:modified xsi:type="dcterms:W3CDTF">2017-11-22T14:15:15Z</dcterms:modified>
</cp:coreProperties>
</file>